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0" r:id="rId3"/>
    <p:sldMasterId id="2147483652" r:id="rId4"/>
    <p:sldMasterId id="2147483654" r:id="rId5"/>
  </p:sldMasterIdLst>
  <p:sldIdLst>
    <p:sldId id="256" r:id="rId6"/>
    <p:sldId id="257" r:id="rId7"/>
    <p:sldId id="258" r:id="rId8"/>
    <p:sldId id="259" r:id="rId9"/>
    <p:sldId id="260" r:id="rId10"/>
    <p:sldId id="261" r:id="rId11"/>
    <p:sldId id="262" r:id="rId12"/>
    <p:sldId id="263" r:id="rId13"/>
    <p:sldId id="264" r:id="rId14"/>
    <p:sldId id="266" r:id="rId15"/>
    <p:sldId id="267" r:id="rId16"/>
    <p:sldId id="268" r:id="rId17"/>
    <p:sldId id="269" r:id="rId18"/>
    <p:sldId id="270" r:id="rId19"/>
    <p:sldId id="271" r:id="rId20"/>
    <p:sldId id="279" r:id="rId21"/>
    <p:sldId id="281" r:id="rId22"/>
    <p:sldId id="278" r:id="rId23"/>
    <p:sldId id="273" r:id="rId24"/>
    <p:sldId id="275" r:id="rId25"/>
    <p:sldId id="276" r:id="rId26"/>
  </p:sldIdLst>
  <p:sldSz cx="12192000" cy="6858000"/>
  <p:notesSz cx="6858000" cy="9144000"/>
  <p:embeddedFontLst>
    <p:embeddedFont>
      <p:font typeface="OPPOSans H" panose="00020600040101010101" charset="-122"/>
      <p:regular r:id="rId3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0" Type="http://schemas.openxmlformats.org/officeDocument/2006/relationships/font" Target="fonts/font1.fntdata"/><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6395" y="1130301"/>
            <a:ext cx="9137569" cy="4930980"/>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777440" y="771807"/>
            <a:ext cx="5051308" cy="5696144"/>
          </a:xfrm>
          <a:custGeom>
            <a:avLst/>
            <a:gdLst>
              <a:gd name="connsiteX0" fmla="*/ 5044445 w 5051308"/>
              <a:gd name="connsiteY0" fmla="*/ 1627540 h 5696144"/>
              <a:gd name="connsiteX1" fmla="*/ 4833372 w 5051308"/>
              <a:gd name="connsiteY1" fmla="*/ 1264066 h 5696144"/>
              <a:gd name="connsiteX2" fmla="*/ 2727966 w 5051308"/>
              <a:gd name="connsiteY2" fmla="*/ 55534 h 5696144"/>
              <a:gd name="connsiteX3" fmla="*/ 2308104 w 5051308"/>
              <a:gd name="connsiteY3" fmla="*/ 57058 h 5696144"/>
              <a:gd name="connsiteX4" fmla="*/ 208793 w 5051308"/>
              <a:gd name="connsiteY4" fmla="*/ 1276258 h 5696144"/>
              <a:gd name="connsiteX5" fmla="*/ 5 w 5051308"/>
              <a:gd name="connsiteY5" fmla="*/ 1640494 h 5696144"/>
              <a:gd name="connsiteX6" fmla="*/ 6101 w 5051308"/>
              <a:gd name="connsiteY6" fmla="*/ 4068226 h 5696144"/>
              <a:gd name="connsiteX7" fmla="*/ 217175 w 5051308"/>
              <a:gd name="connsiteY7" fmla="*/ 4431700 h 5696144"/>
              <a:gd name="connsiteX8" fmla="*/ 2323344 w 5051308"/>
              <a:gd name="connsiteY8" fmla="*/ 5640232 h 5696144"/>
              <a:gd name="connsiteX9" fmla="*/ 2743206 w 5051308"/>
              <a:gd name="connsiteY9" fmla="*/ 5639470 h 5696144"/>
              <a:gd name="connsiteX10" fmla="*/ 4842515 w 5051308"/>
              <a:gd name="connsiteY10" fmla="*/ 4420270 h 5696144"/>
              <a:gd name="connsiteX11" fmla="*/ 5051304 w 5051308"/>
              <a:gd name="connsiteY11" fmla="*/ 4056034 h 5696144"/>
              <a:gd name="connsiteX12" fmla="*/ 5044445 w 5051308"/>
              <a:gd name="connsiteY12" fmla="*/ 1627540 h 5696144"/>
            </a:gdLst>
            <a:ahLst/>
            <a:cxnLst/>
            <a:rect l="l" t="t" r="r" b="b"/>
            <a:pathLst>
              <a:path w="5051308" h="5696144">
                <a:moveTo>
                  <a:pt x="5044445" y="1627540"/>
                </a:moveTo>
                <a:cubicBezTo>
                  <a:pt x="5044445" y="1477426"/>
                  <a:pt x="4963674" y="1338742"/>
                  <a:pt x="4833372" y="1264066"/>
                </a:cubicBezTo>
                <a:lnTo>
                  <a:pt x="2727966" y="55534"/>
                </a:lnTo>
                <a:cubicBezTo>
                  <a:pt x="2597664" y="-19142"/>
                  <a:pt x="2437644" y="-18380"/>
                  <a:pt x="2308104" y="57058"/>
                </a:cubicBezTo>
                <a:lnTo>
                  <a:pt x="208793" y="1276258"/>
                </a:lnTo>
                <a:cubicBezTo>
                  <a:pt x="79253" y="1351696"/>
                  <a:pt x="-757" y="1490380"/>
                  <a:pt x="5" y="1640494"/>
                </a:cubicBezTo>
                <a:lnTo>
                  <a:pt x="6101" y="4068226"/>
                </a:lnTo>
                <a:cubicBezTo>
                  <a:pt x="6101" y="4218340"/>
                  <a:pt x="86873" y="4357024"/>
                  <a:pt x="217175" y="4431700"/>
                </a:cubicBezTo>
                <a:lnTo>
                  <a:pt x="2323344" y="5640232"/>
                </a:lnTo>
                <a:cubicBezTo>
                  <a:pt x="2453646" y="5714908"/>
                  <a:pt x="2613666" y="5714908"/>
                  <a:pt x="2743206" y="5639470"/>
                </a:cubicBezTo>
                <a:lnTo>
                  <a:pt x="4842515" y="4420270"/>
                </a:lnTo>
                <a:cubicBezTo>
                  <a:pt x="4972055" y="4344832"/>
                  <a:pt x="5052065" y="4206148"/>
                  <a:pt x="5051304" y="4056034"/>
                </a:cubicBezTo>
                <a:lnTo>
                  <a:pt x="5044445" y="1627540"/>
                </a:lnTo>
                <a:close/>
              </a:path>
            </a:pathLst>
          </a:custGeom>
          <a:gradFill>
            <a:gsLst>
              <a:gs pos="0">
                <a:schemeClr val="accent2"/>
              </a:gs>
              <a:gs pos="100000">
                <a:schemeClr val="accent2">
                  <a:lumMod val="60000"/>
                  <a:lumOff val="40000"/>
                </a:schemeClr>
              </a:gs>
            </a:gsLst>
            <a:lin ang="0" scaled="0"/>
          </a:gradFill>
          <a:ln w="7620" cap="flat">
            <a:noFill/>
            <a:miter/>
          </a:ln>
        </p:spPr>
        <p:txBody>
          <a:bodyPr vert="horz" wrap="square" lIns="91440" tIns="45720" rIns="91440" bIns="45720" rtlCol="0" anchor="ctr"/>
          <a:lstStyle/>
          <a:p>
            <a:pPr algn="l">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6967021" y="987791"/>
            <a:ext cx="4668583" cy="5264562"/>
          </a:xfrm>
          <a:custGeom>
            <a:avLst/>
            <a:gdLst>
              <a:gd name="connsiteX0" fmla="*/ 2326985 w 4668583"/>
              <a:gd name="connsiteY0" fmla="*/ 4 h 5264562"/>
              <a:gd name="connsiteX1" fmla="*/ 2521274 w 4668583"/>
              <a:gd name="connsiteY1" fmla="*/ 51327 h 5264562"/>
              <a:gd name="connsiteX2" fmla="*/ 4467159 w 4668583"/>
              <a:gd name="connsiteY2" fmla="*/ 1168292 h 5264562"/>
              <a:gd name="connsiteX3" fmla="*/ 4662240 w 4668583"/>
              <a:gd name="connsiteY3" fmla="*/ 1504226 h 5264562"/>
              <a:gd name="connsiteX4" fmla="*/ 4668579 w 4668583"/>
              <a:gd name="connsiteY4" fmla="*/ 3748719 h 5264562"/>
              <a:gd name="connsiteX5" fmla="*/ 4475610 w 4668583"/>
              <a:gd name="connsiteY5" fmla="*/ 4085358 h 5264562"/>
              <a:gd name="connsiteX6" fmla="*/ 2535360 w 4668583"/>
              <a:gd name="connsiteY6" fmla="*/ 5212182 h 5264562"/>
              <a:gd name="connsiteX7" fmla="*/ 2147309 w 4668583"/>
              <a:gd name="connsiteY7" fmla="*/ 5212887 h 5264562"/>
              <a:gd name="connsiteX8" fmla="*/ 200721 w 4668583"/>
              <a:gd name="connsiteY8" fmla="*/ 4095922 h 5264562"/>
              <a:gd name="connsiteX9" fmla="*/ 5639 w 4668583"/>
              <a:gd name="connsiteY9" fmla="*/ 3759987 h 5264562"/>
              <a:gd name="connsiteX10" fmla="*/ 5 w 4668583"/>
              <a:gd name="connsiteY10" fmla="*/ 1516199 h 5264562"/>
              <a:gd name="connsiteX11" fmla="*/ 192974 w 4668583"/>
              <a:gd name="connsiteY11" fmla="*/ 1179560 h 5264562"/>
              <a:gd name="connsiteX12" fmla="*/ 2133224 w 4668583"/>
              <a:gd name="connsiteY12" fmla="*/ 52736 h 5264562"/>
              <a:gd name="connsiteX13" fmla="*/ 2326985 w 4668583"/>
              <a:gd name="connsiteY13" fmla="*/ 4 h 5264562"/>
            </a:gdLst>
            <a:ahLst/>
            <a:cxnLst/>
            <a:rect l="l" t="t" r="r" b="b"/>
            <a:pathLst>
              <a:path w="4668583" h="5264562">
                <a:moveTo>
                  <a:pt x="2326985" y="4"/>
                </a:moveTo>
                <a:cubicBezTo>
                  <a:pt x="2393978" y="-260"/>
                  <a:pt x="2461059" y="16818"/>
                  <a:pt x="2521274" y="51327"/>
                </a:cubicBezTo>
                <a:lnTo>
                  <a:pt x="4467159" y="1168292"/>
                </a:lnTo>
                <a:cubicBezTo>
                  <a:pt x="4587588" y="1237310"/>
                  <a:pt x="4662240" y="1365486"/>
                  <a:pt x="4662240" y="1504226"/>
                </a:cubicBezTo>
                <a:lnTo>
                  <a:pt x="4668579" y="3748719"/>
                </a:lnTo>
                <a:cubicBezTo>
                  <a:pt x="4669283" y="3887460"/>
                  <a:pt x="4595335" y="4015636"/>
                  <a:pt x="4475610" y="4085358"/>
                </a:cubicBezTo>
                <a:lnTo>
                  <a:pt x="2535360" y="5212182"/>
                </a:lnTo>
                <a:cubicBezTo>
                  <a:pt x="2415635" y="5281905"/>
                  <a:pt x="2267739" y="5281905"/>
                  <a:pt x="2147309" y="5212887"/>
                </a:cubicBezTo>
                <a:lnTo>
                  <a:pt x="200721" y="4095922"/>
                </a:lnTo>
                <a:cubicBezTo>
                  <a:pt x="80291" y="4026904"/>
                  <a:pt x="5639" y="3898728"/>
                  <a:pt x="5639" y="3759987"/>
                </a:cubicBezTo>
                <a:lnTo>
                  <a:pt x="5" y="1516199"/>
                </a:lnTo>
                <a:cubicBezTo>
                  <a:pt x="-699" y="1377459"/>
                  <a:pt x="73249" y="1249282"/>
                  <a:pt x="192974" y="1179560"/>
                </a:cubicBezTo>
                <a:lnTo>
                  <a:pt x="2133224" y="52736"/>
                </a:lnTo>
                <a:cubicBezTo>
                  <a:pt x="2193087" y="17875"/>
                  <a:pt x="2259992" y="268"/>
                  <a:pt x="2326985" y="4"/>
                </a:cubicBezTo>
                <a:close/>
              </a:path>
            </a:pathLst>
          </a:custGeom>
          <a:noFill/>
          <a:ln>
            <a:noFill/>
          </a:ln>
        </p:spPr>
      </p:pic>
      <p:sp>
        <p:nvSpPr>
          <p:cNvPr id="7" name="标题 1"/>
          <p:cNvSpPr txBox="1"/>
          <p:nvPr/>
        </p:nvSpPr>
        <p:spPr>
          <a:xfrm>
            <a:off x="10182782" y="5375524"/>
            <a:ext cx="3351025" cy="3778807"/>
          </a:xfrm>
          <a:custGeom>
            <a:avLst/>
            <a:gdLst>
              <a:gd name="connsiteX0" fmla="*/ 3346472 w 3351025"/>
              <a:gd name="connsiteY0" fmla="*/ 1079706 h 3778807"/>
              <a:gd name="connsiteX1" fmla="*/ 3206447 w 3351025"/>
              <a:gd name="connsiteY1" fmla="*/ 838578 h 3778807"/>
              <a:gd name="connsiteX2" fmla="*/ 1809725 w 3351025"/>
              <a:gd name="connsiteY2" fmla="*/ 36841 h 3778807"/>
              <a:gd name="connsiteX3" fmla="*/ 1531190 w 3351025"/>
              <a:gd name="connsiteY3" fmla="*/ 37852 h 3778807"/>
              <a:gd name="connsiteX4" fmla="*/ 138513 w 3351025"/>
              <a:gd name="connsiteY4" fmla="*/ 846666 h 3778807"/>
              <a:gd name="connsiteX5" fmla="*/ 4 w 3351025"/>
              <a:gd name="connsiteY5" fmla="*/ 1088300 h 3778807"/>
              <a:gd name="connsiteX6" fmla="*/ 4048 w 3351025"/>
              <a:gd name="connsiteY6" fmla="*/ 2698851 h 3778807"/>
              <a:gd name="connsiteX7" fmla="*/ 144074 w 3351025"/>
              <a:gd name="connsiteY7" fmla="*/ 2939979 h 3778807"/>
              <a:gd name="connsiteX8" fmla="*/ 1541300 w 3351025"/>
              <a:gd name="connsiteY8" fmla="*/ 3741716 h 3778807"/>
              <a:gd name="connsiteX9" fmla="*/ 1819836 w 3351025"/>
              <a:gd name="connsiteY9" fmla="*/ 3741210 h 3778807"/>
              <a:gd name="connsiteX10" fmla="*/ 3212512 w 3351025"/>
              <a:gd name="connsiteY10" fmla="*/ 2932396 h 3778807"/>
              <a:gd name="connsiteX11" fmla="*/ 3351022 w 3351025"/>
              <a:gd name="connsiteY11" fmla="*/ 2690763 h 3778807"/>
              <a:gd name="connsiteX12" fmla="*/ 3346472 w 3351025"/>
              <a:gd name="connsiteY12" fmla="*/ 1079706 h 3778807"/>
            </a:gdLst>
            <a:ahLst/>
            <a:cxnLst/>
            <a:rect l="l" t="t" r="r" b="b"/>
            <a:pathLst>
              <a:path w="3351025" h="3778807">
                <a:moveTo>
                  <a:pt x="3346472" y="1079706"/>
                </a:moveTo>
                <a:cubicBezTo>
                  <a:pt x="3346472" y="980121"/>
                  <a:pt x="3292889" y="888118"/>
                  <a:pt x="3206447" y="838578"/>
                </a:cubicBezTo>
                <a:lnTo>
                  <a:pt x="1809725" y="36841"/>
                </a:lnTo>
                <a:cubicBezTo>
                  <a:pt x="1723283" y="-12699"/>
                  <a:pt x="1617127" y="-12193"/>
                  <a:pt x="1531190" y="37852"/>
                </a:cubicBezTo>
                <a:lnTo>
                  <a:pt x="138513" y="846666"/>
                </a:lnTo>
                <a:cubicBezTo>
                  <a:pt x="52577" y="896712"/>
                  <a:pt x="-502" y="988714"/>
                  <a:pt x="4" y="1088300"/>
                </a:cubicBezTo>
                <a:lnTo>
                  <a:pt x="4048" y="2698851"/>
                </a:lnTo>
                <a:cubicBezTo>
                  <a:pt x="4048" y="2798436"/>
                  <a:pt x="57632" y="2890439"/>
                  <a:pt x="144074" y="2939979"/>
                </a:cubicBezTo>
                <a:lnTo>
                  <a:pt x="1541300" y="3741716"/>
                </a:lnTo>
                <a:cubicBezTo>
                  <a:pt x="1627742" y="3791256"/>
                  <a:pt x="1733899" y="3791256"/>
                  <a:pt x="1819836" y="3741210"/>
                </a:cubicBezTo>
                <a:lnTo>
                  <a:pt x="3212512" y="2932396"/>
                </a:lnTo>
                <a:cubicBezTo>
                  <a:pt x="3298449" y="2882351"/>
                  <a:pt x="3351527" y="2790348"/>
                  <a:pt x="3351022" y="2690763"/>
                </a:cubicBezTo>
                <a:lnTo>
                  <a:pt x="3346472" y="1079706"/>
                </a:lnTo>
                <a:close/>
              </a:path>
            </a:pathLst>
          </a:custGeom>
          <a:gradFill>
            <a:gsLst>
              <a:gs pos="0">
                <a:schemeClr val="accent1">
                  <a:lumMod val="60000"/>
                  <a:lumOff val="40000"/>
                </a:schemeClr>
              </a:gs>
              <a:gs pos="100000">
                <a:schemeClr val="accent1">
                  <a:lumMod val="60000"/>
                  <a:lumOff val="40000"/>
                  <a:alpha val="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9721945" y="-3072804"/>
            <a:ext cx="4291280" cy="4839093"/>
          </a:xfrm>
          <a:custGeom>
            <a:avLst/>
            <a:gdLst>
              <a:gd name="connsiteX0" fmla="*/ 4285450 w 4291280"/>
              <a:gd name="connsiteY0" fmla="*/ 1382658 h 4839093"/>
              <a:gd name="connsiteX1" fmla="*/ 4106135 w 4291280"/>
              <a:gd name="connsiteY1" fmla="*/ 1073873 h 4839093"/>
              <a:gd name="connsiteX2" fmla="*/ 2317511 w 4291280"/>
              <a:gd name="connsiteY2" fmla="*/ 47178 h 4839093"/>
              <a:gd name="connsiteX3" fmla="*/ 1960823 w 4291280"/>
              <a:gd name="connsiteY3" fmla="*/ 48473 h 4839093"/>
              <a:gd name="connsiteX4" fmla="*/ 177378 w 4291280"/>
              <a:gd name="connsiteY4" fmla="*/ 1084230 h 4839093"/>
              <a:gd name="connsiteX5" fmla="*/ 5 w 4291280"/>
              <a:gd name="connsiteY5" fmla="*/ 1393663 h 4839093"/>
              <a:gd name="connsiteX6" fmla="*/ 5183 w 4291280"/>
              <a:gd name="connsiteY6" fmla="*/ 3456114 h 4839093"/>
              <a:gd name="connsiteX7" fmla="*/ 184499 w 4291280"/>
              <a:gd name="connsiteY7" fmla="*/ 3764899 h 4839093"/>
              <a:gd name="connsiteX8" fmla="*/ 1973769 w 4291280"/>
              <a:gd name="connsiteY8" fmla="*/ 4791594 h 4839093"/>
              <a:gd name="connsiteX9" fmla="*/ 2330458 w 4291280"/>
              <a:gd name="connsiteY9" fmla="*/ 4790946 h 4839093"/>
              <a:gd name="connsiteX10" fmla="*/ 4113903 w 4291280"/>
              <a:gd name="connsiteY10" fmla="*/ 3755189 h 4839093"/>
              <a:gd name="connsiteX11" fmla="*/ 4291276 w 4291280"/>
              <a:gd name="connsiteY11" fmla="*/ 3445757 h 4839093"/>
              <a:gd name="connsiteX12" fmla="*/ 4285450 w 4291280"/>
              <a:gd name="connsiteY12" fmla="*/ 1382658 h 4839093"/>
            </a:gdLst>
            <a:ahLst/>
            <a:cxnLst/>
            <a:rect l="l" t="t" r="r" b="b"/>
            <a:pathLst>
              <a:path w="4291280" h="4839093">
                <a:moveTo>
                  <a:pt x="4285450" y="1382658"/>
                </a:moveTo>
                <a:cubicBezTo>
                  <a:pt x="4285450" y="1255130"/>
                  <a:pt x="4216831" y="1137313"/>
                  <a:pt x="4106135" y="1073873"/>
                </a:cubicBezTo>
                <a:lnTo>
                  <a:pt x="2317511" y="47178"/>
                </a:lnTo>
                <a:cubicBezTo>
                  <a:pt x="2206815" y="-16262"/>
                  <a:pt x="2070872" y="-15615"/>
                  <a:pt x="1960823" y="48473"/>
                </a:cubicBezTo>
                <a:lnTo>
                  <a:pt x="177378" y="1084230"/>
                </a:lnTo>
                <a:cubicBezTo>
                  <a:pt x="67329" y="1148318"/>
                  <a:pt x="-643" y="1266135"/>
                  <a:pt x="5" y="1393663"/>
                </a:cubicBezTo>
                <a:lnTo>
                  <a:pt x="5183" y="3456114"/>
                </a:lnTo>
                <a:cubicBezTo>
                  <a:pt x="5183" y="3583642"/>
                  <a:pt x="73802" y="3701459"/>
                  <a:pt x="184499" y="3764899"/>
                </a:cubicBezTo>
                <a:lnTo>
                  <a:pt x="1973769" y="4791594"/>
                </a:lnTo>
                <a:cubicBezTo>
                  <a:pt x="2084466" y="4855034"/>
                  <a:pt x="2220409" y="4855034"/>
                  <a:pt x="2330458" y="4790946"/>
                </a:cubicBezTo>
                <a:lnTo>
                  <a:pt x="4113903" y="3755189"/>
                </a:lnTo>
                <a:cubicBezTo>
                  <a:pt x="4223952" y="3691102"/>
                  <a:pt x="4291924" y="3573284"/>
                  <a:pt x="4291276" y="3445757"/>
                </a:cubicBezTo>
                <a:lnTo>
                  <a:pt x="4285450" y="1382658"/>
                </a:lnTo>
                <a:close/>
              </a:path>
            </a:pathLst>
          </a:custGeom>
          <a:gradFill>
            <a:gsLst>
              <a:gs pos="0">
                <a:schemeClr val="accent1"/>
              </a:gs>
              <a:gs pos="100000">
                <a:schemeClr val="accent1">
                  <a:lumMod val="20000"/>
                  <a:lumOff val="80000"/>
                  <a:alpha val="4400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3635" y="3465998"/>
            <a:ext cx="935682" cy="1055128"/>
          </a:xfrm>
          <a:custGeom>
            <a:avLst/>
            <a:gdLst>
              <a:gd name="connsiteX0" fmla="*/ 934411 w 935682"/>
              <a:gd name="connsiteY0" fmla="*/ 301478 h 1055128"/>
              <a:gd name="connsiteX1" fmla="*/ 895312 w 935682"/>
              <a:gd name="connsiteY1" fmla="*/ 234150 h 1055128"/>
              <a:gd name="connsiteX2" fmla="*/ 505316 w 935682"/>
              <a:gd name="connsiteY2" fmla="*/ 10287 h 1055128"/>
              <a:gd name="connsiteX3" fmla="*/ 427543 w 935682"/>
              <a:gd name="connsiteY3" fmla="*/ 10569 h 1055128"/>
              <a:gd name="connsiteX4" fmla="*/ 38676 w 935682"/>
              <a:gd name="connsiteY4" fmla="*/ 236408 h 1055128"/>
              <a:gd name="connsiteX5" fmla="*/ 1 w 935682"/>
              <a:gd name="connsiteY5" fmla="*/ 303878 h 1055128"/>
              <a:gd name="connsiteX6" fmla="*/ 1130 w 935682"/>
              <a:gd name="connsiteY6" fmla="*/ 753580 h 1055128"/>
              <a:gd name="connsiteX7" fmla="*/ 40229 w 935682"/>
              <a:gd name="connsiteY7" fmla="*/ 820908 h 1055128"/>
              <a:gd name="connsiteX8" fmla="*/ 430366 w 935682"/>
              <a:gd name="connsiteY8" fmla="*/ 1044772 h 1055128"/>
              <a:gd name="connsiteX9" fmla="*/ 508139 w 935682"/>
              <a:gd name="connsiteY9" fmla="*/ 1044630 h 1055128"/>
              <a:gd name="connsiteX10" fmla="*/ 897006 w 935682"/>
              <a:gd name="connsiteY10" fmla="*/ 818791 h 1055128"/>
              <a:gd name="connsiteX11" fmla="*/ 935681 w 935682"/>
              <a:gd name="connsiteY11" fmla="*/ 751322 h 1055128"/>
              <a:gd name="connsiteX12" fmla="*/ 934411 w 935682"/>
              <a:gd name="connsiteY12" fmla="*/ 301478 h 1055128"/>
            </a:gdLst>
            <a:ahLst/>
            <a:cxnLst/>
            <a:rect l="l" t="t" r="r" b="b"/>
            <a:pathLst>
              <a:path w="935682" h="1055128">
                <a:moveTo>
                  <a:pt x="934411" y="301478"/>
                </a:moveTo>
                <a:cubicBezTo>
                  <a:pt x="934411" y="273672"/>
                  <a:pt x="919449" y="247983"/>
                  <a:pt x="895312" y="234150"/>
                </a:cubicBezTo>
                <a:lnTo>
                  <a:pt x="505316" y="10287"/>
                </a:lnTo>
                <a:cubicBezTo>
                  <a:pt x="481180" y="-3546"/>
                  <a:pt x="451538" y="-3405"/>
                  <a:pt x="427543" y="10569"/>
                </a:cubicBezTo>
                <a:lnTo>
                  <a:pt x="38676" y="236408"/>
                </a:lnTo>
                <a:cubicBezTo>
                  <a:pt x="14681" y="250382"/>
                  <a:pt x="-140" y="276071"/>
                  <a:pt x="1" y="303878"/>
                </a:cubicBezTo>
                <a:lnTo>
                  <a:pt x="1130" y="753580"/>
                </a:lnTo>
                <a:cubicBezTo>
                  <a:pt x="1130" y="781387"/>
                  <a:pt x="16092" y="807076"/>
                  <a:pt x="40229" y="820908"/>
                </a:cubicBezTo>
                <a:lnTo>
                  <a:pt x="430366" y="1044772"/>
                </a:lnTo>
                <a:cubicBezTo>
                  <a:pt x="454502" y="1058604"/>
                  <a:pt x="484144" y="1058604"/>
                  <a:pt x="508139" y="1044630"/>
                </a:cubicBezTo>
                <a:lnTo>
                  <a:pt x="897006" y="818791"/>
                </a:lnTo>
                <a:cubicBezTo>
                  <a:pt x="921001" y="804817"/>
                  <a:pt x="935822" y="779128"/>
                  <a:pt x="935681" y="751322"/>
                </a:cubicBezTo>
                <a:lnTo>
                  <a:pt x="934411" y="301478"/>
                </a:lnTo>
                <a:close/>
              </a:path>
            </a:pathLst>
          </a:custGeom>
          <a:gradFill>
            <a:gsLst>
              <a:gs pos="0">
                <a:schemeClr val="accent1">
                  <a:lumMod val="20000"/>
                  <a:lumOff val="80000"/>
                </a:schemeClr>
              </a:gs>
              <a:gs pos="100000">
                <a:schemeClr val="accent1">
                  <a:lumMod val="60000"/>
                  <a:lumOff val="40000"/>
                </a:schemeClr>
              </a:gs>
            </a:gsLst>
            <a:lin ang="5400000" scaled="0"/>
          </a:gradFill>
          <a:ln w="140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6499917" y="3566902"/>
            <a:ext cx="756730" cy="853332"/>
          </a:xfrm>
          <a:custGeom>
            <a:avLst/>
            <a:gdLst>
              <a:gd name="connsiteX0" fmla="*/ 755702 w 756730"/>
              <a:gd name="connsiteY0" fmla="*/ 243820 h 853332"/>
              <a:gd name="connsiteX1" fmla="*/ 724081 w 756730"/>
              <a:gd name="connsiteY1" fmla="*/ 189368 h 853332"/>
              <a:gd name="connsiteX2" fmla="*/ 408673 w 756730"/>
              <a:gd name="connsiteY2" fmla="*/ 8319 h 853332"/>
              <a:gd name="connsiteX3" fmla="*/ 345774 w 756730"/>
              <a:gd name="connsiteY3" fmla="*/ 8548 h 853332"/>
              <a:gd name="connsiteX4" fmla="*/ 31279 w 756730"/>
              <a:gd name="connsiteY4" fmla="*/ 191195 h 853332"/>
              <a:gd name="connsiteX5" fmla="*/ 1 w 756730"/>
              <a:gd name="connsiteY5" fmla="*/ 245760 h 853332"/>
              <a:gd name="connsiteX6" fmla="*/ 914 w 756730"/>
              <a:gd name="connsiteY6" fmla="*/ 609456 h 853332"/>
              <a:gd name="connsiteX7" fmla="*/ 32535 w 756730"/>
              <a:gd name="connsiteY7" fmla="*/ 663907 h 853332"/>
              <a:gd name="connsiteX8" fmla="*/ 348057 w 756730"/>
              <a:gd name="connsiteY8" fmla="*/ 844956 h 853332"/>
              <a:gd name="connsiteX9" fmla="*/ 410956 w 756730"/>
              <a:gd name="connsiteY9" fmla="*/ 844842 h 853332"/>
              <a:gd name="connsiteX10" fmla="*/ 725451 w 756730"/>
              <a:gd name="connsiteY10" fmla="*/ 662195 h 853332"/>
              <a:gd name="connsiteX11" fmla="*/ 756729 w 756730"/>
              <a:gd name="connsiteY11" fmla="*/ 607629 h 853332"/>
              <a:gd name="connsiteX12" fmla="*/ 755702 w 756730"/>
              <a:gd name="connsiteY12" fmla="*/ 243820 h 853332"/>
            </a:gdLst>
            <a:ahLst/>
            <a:cxnLst/>
            <a:rect l="l" t="t" r="r" b="b"/>
            <a:pathLst>
              <a:path w="756730" h="853332">
                <a:moveTo>
                  <a:pt x="755702" y="243820"/>
                </a:moveTo>
                <a:cubicBezTo>
                  <a:pt x="755702" y="221331"/>
                  <a:pt x="743602" y="200555"/>
                  <a:pt x="724081" y="189368"/>
                </a:cubicBezTo>
                <a:lnTo>
                  <a:pt x="408673" y="8319"/>
                </a:lnTo>
                <a:cubicBezTo>
                  <a:pt x="389153" y="-2868"/>
                  <a:pt x="365180" y="-2753"/>
                  <a:pt x="345774" y="8548"/>
                </a:cubicBezTo>
                <a:lnTo>
                  <a:pt x="31279" y="191195"/>
                </a:lnTo>
                <a:cubicBezTo>
                  <a:pt x="11873" y="202496"/>
                  <a:pt x="-113" y="223272"/>
                  <a:pt x="1" y="245760"/>
                </a:cubicBezTo>
                <a:lnTo>
                  <a:pt x="914" y="609456"/>
                </a:lnTo>
                <a:cubicBezTo>
                  <a:pt x="914" y="631944"/>
                  <a:pt x="13014" y="652720"/>
                  <a:pt x="32535" y="663907"/>
                </a:cubicBezTo>
                <a:lnTo>
                  <a:pt x="348057" y="844956"/>
                </a:lnTo>
                <a:cubicBezTo>
                  <a:pt x="367578" y="856143"/>
                  <a:pt x="391550" y="856143"/>
                  <a:pt x="410956" y="844842"/>
                </a:cubicBezTo>
                <a:lnTo>
                  <a:pt x="725451" y="662195"/>
                </a:lnTo>
                <a:cubicBezTo>
                  <a:pt x="744857" y="650894"/>
                  <a:pt x="756843" y="630118"/>
                  <a:pt x="756729" y="607629"/>
                </a:cubicBezTo>
                <a:lnTo>
                  <a:pt x="755702" y="243820"/>
                </a:lnTo>
                <a:close/>
              </a:path>
            </a:pathLst>
          </a:custGeom>
          <a:solidFill>
            <a:schemeClr val="accent1"/>
          </a:solidFill>
          <a:ln w="1131"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6698750" y="3827093"/>
            <a:ext cx="344111" cy="33300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2025" y="2247900"/>
            <a:ext cx="5841365" cy="2124075"/>
          </a:xfrm>
          <a:prstGeom prst="rect">
            <a:avLst/>
          </a:prstGeom>
          <a:noFill/>
          <a:ln>
            <a:noFill/>
          </a:ln>
        </p:spPr>
        <p:txBody>
          <a:bodyPr vert="horz" wrap="square" lIns="0" tIns="0" rIns="0" bIns="0" rtlCol="0" anchor="ctr"/>
          <a:lstStyle/>
          <a:p>
            <a:pPr algn="l">
              <a:lnSpc>
                <a:spcPct val="130000"/>
              </a:lnSpc>
            </a:pPr>
            <a:r>
              <a:rPr kumimoji="1" lang="en-US" altLang="zh-CN" sz="4100">
                <a:ln w="8890">
                  <a:noFill/>
                </a:ln>
                <a:solidFill>
                  <a:srgbClr val="262626">
                    <a:alpha val="100000"/>
                  </a:srgbClr>
                </a:solidFill>
                <a:latin typeface="Source Han Serif SC Regular"/>
                <a:ea typeface="Source Han Serif SC Regular"/>
                <a:cs typeface="Source Han Serif SC Regular"/>
              </a:rPr>
              <a:t>   </a:t>
            </a:r>
            <a:r>
              <a:rPr kumimoji="1" lang="zh-CN" altLang="en-US" sz="4100">
                <a:ln w="8890">
                  <a:noFill/>
                </a:ln>
                <a:solidFill>
                  <a:srgbClr val="262626">
                    <a:alpha val="100000"/>
                  </a:srgbClr>
                </a:solidFill>
                <a:latin typeface="Source Han Serif SC Regular"/>
                <a:ea typeface="Source Han Serif SC Regular"/>
                <a:cs typeface="Source Han Serif SC Regular"/>
              </a:rPr>
              <a:t>徐州景点</a:t>
            </a:r>
            <a:r>
              <a:rPr kumimoji="1" lang="en-US" altLang="zh-CN" sz="4100">
                <a:ln w="8890">
                  <a:noFill/>
                </a:ln>
                <a:solidFill>
                  <a:srgbClr val="262626">
                    <a:alpha val="100000"/>
                  </a:srgbClr>
                </a:solidFill>
                <a:latin typeface="Source Han Serif SC Regular"/>
                <a:ea typeface="Source Han Serif SC Regular"/>
                <a:cs typeface="Source Han Serif SC Regular"/>
              </a:rPr>
              <a:t>智能</a:t>
            </a:r>
            <a:r>
              <a:rPr kumimoji="1" lang="zh-CN" altLang="en-US" sz="4100">
                <a:ln w="8890">
                  <a:noFill/>
                </a:ln>
                <a:solidFill>
                  <a:srgbClr val="262626">
                    <a:alpha val="100000"/>
                  </a:srgbClr>
                </a:solidFill>
                <a:latin typeface="Source Han Serif SC Regular"/>
                <a:ea typeface="Source Han Serif SC Regular"/>
                <a:cs typeface="Source Han Serif SC Regular"/>
              </a:rPr>
              <a:t>推荐系统</a:t>
            </a:r>
            <a:endParaRPr kumimoji="1" lang="zh-CN" altLang="en-US" sz="4100">
              <a:ln w="8890">
                <a:noFill/>
              </a:ln>
              <a:solidFill>
                <a:srgbClr val="262626">
                  <a:alpha val="100000"/>
                </a:srgbClr>
              </a:solidFill>
              <a:latin typeface="Source Han Serif SC Regular"/>
              <a:ea typeface="Source Han Serif SC Regular"/>
              <a:cs typeface="Source Han Serif SC Regular"/>
            </a:endParaRPr>
          </a:p>
          <a:p>
            <a:pPr marL="914400" lvl="2" indent="457200" algn="l">
              <a:lnSpc>
                <a:spcPct val="130000"/>
              </a:lnSpc>
            </a:pPr>
            <a:r>
              <a:rPr kumimoji="1" lang="en-US" altLang="zh-CN" sz="4100">
                <a:ln w="8890">
                  <a:noFill/>
                </a:ln>
                <a:solidFill>
                  <a:srgbClr val="262626">
                    <a:alpha val="100000"/>
                  </a:srgbClr>
                </a:solidFill>
                <a:latin typeface="Source Han Serif SC Regular"/>
                <a:ea typeface="Source Han Serif SC Regular"/>
                <a:cs typeface="Source Han Serif SC Regular"/>
              </a:rPr>
              <a:t>---</a:t>
            </a:r>
            <a:r>
              <a:rPr kumimoji="1" lang="zh-CN" altLang="en-US" sz="4100">
                <a:ln w="8890">
                  <a:noFill/>
                </a:ln>
                <a:solidFill>
                  <a:srgbClr val="262626">
                    <a:alpha val="100000"/>
                  </a:srgbClr>
                </a:solidFill>
                <a:latin typeface="Source Han Serif SC Regular"/>
                <a:ea typeface="Source Han Serif SC Regular"/>
                <a:cs typeface="Source Han Serif SC Regular"/>
              </a:rPr>
              <a:t>基于知识图谱</a:t>
            </a:r>
            <a:endParaRPr kumimoji="1" lang="zh-CN" altLang="en-US" sz="4100">
              <a:ln w="8890">
                <a:noFill/>
              </a:ln>
              <a:solidFill>
                <a:srgbClr val="262626">
                  <a:alpha val="100000"/>
                </a:srgbClr>
              </a:solidFill>
              <a:latin typeface="Source Han Serif SC Regular"/>
              <a:ea typeface="Source Han Serif SC Regular"/>
              <a:cs typeface="Source Han Serif SC Regular"/>
            </a:endParaRPr>
          </a:p>
          <a:p>
            <a:pPr algn="l">
              <a:lnSpc>
                <a:spcPct val="130000"/>
              </a:lnSpc>
            </a:pPr>
            <a:endParaRPr kumimoji="1" lang="zh-CN" altLang="en-US"/>
          </a:p>
        </p:txBody>
      </p:sp>
      <p:sp>
        <p:nvSpPr>
          <p:cNvPr id="13" name="标题 1"/>
          <p:cNvSpPr txBox="1"/>
          <p:nvPr/>
        </p:nvSpPr>
        <p:spPr>
          <a:xfrm flipH="1">
            <a:off x="2591070" y="1922378"/>
            <a:ext cx="3504930" cy="55862"/>
          </a:xfrm>
          <a:prstGeom prst="roundRect">
            <a:avLst>
              <a:gd name="adj" fmla="val 50000"/>
            </a:avLst>
          </a:prstGeom>
          <a:gradFill>
            <a:gsLst>
              <a:gs pos="0">
                <a:schemeClr val="accent1">
                  <a:lumMod val="60000"/>
                  <a:lumOff val="40000"/>
                  <a:alpha val="0"/>
                </a:schemeClr>
              </a:gs>
              <a:gs pos="100000">
                <a:schemeClr val="accent1"/>
              </a:gs>
            </a:gsLst>
            <a:lin ang="0" scaled="0"/>
          </a:gradFill>
          <a:ln w="12700" cap="rnd">
            <a:noFill/>
            <a:round/>
          </a:ln>
          <a:effectLst/>
        </p:spPr>
        <p:txBody>
          <a:bodyPr vert="horz" wrap="square" lIns="109728" tIns="0" rIns="0" bIns="0" rtlCol="0" anchor="ctr"/>
          <a:lstStyle/>
          <a:p>
            <a:pPr algn="ctr">
              <a:lnSpc>
                <a:spcPct val="110000"/>
              </a:lnSpc>
            </a:pPr>
            <a:endParaRPr kumimoji="1" lang="zh-CN" altLang="en-US"/>
          </a:p>
        </p:txBody>
      </p:sp>
      <p:sp>
        <p:nvSpPr>
          <p:cNvPr id="14" name="标题 1"/>
          <p:cNvSpPr txBox="1"/>
          <p:nvPr/>
        </p:nvSpPr>
        <p:spPr>
          <a:xfrm>
            <a:off x="966138" y="1779996"/>
            <a:ext cx="1465711" cy="340626"/>
          </a:xfrm>
          <a:prstGeom prst="roundRect">
            <a:avLst>
              <a:gd name="adj" fmla="val 50000"/>
            </a:avLst>
          </a:prstGeom>
          <a:gradFill>
            <a:gsLst>
              <a:gs pos="0">
                <a:schemeClr val="accent1">
                  <a:lumMod val="60000"/>
                  <a:lumOff val="40000"/>
                </a:schemeClr>
              </a:gs>
              <a:gs pos="82000">
                <a:schemeClr val="accent1"/>
              </a:gs>
            </a:gsLst>
            <a:lin ang="2700000" scaled="0"/>
          </a:gradFill>
          <a:ln w="12700" cap="rnd">
            <a:noFill/>
            <a:round/>
          </a:ln>
          <a:effectLst>
            <a:outerShdw blurRad="254000" dist="114300" dir="5400000" sx="94000" sy="94000" algn="t" rotWithShape="0">
              <a:schemeClr val="accent1">
                <a:alpha val="22000"/>
              </a:schemeClr>
            </a:outerShdw>
          </a:effectLst>
        </p:spPr>
        <p:txBody>
          <a:bodyPr vert="horz" wrap="square" lIns="109728" tIns="0" rIns="0" bIns="0" rtlCol="0" anchor="ctr"/>
          <a:lstStyle/>
          <a:p>
            <a:pPr algn="ctr">
              <a:lnSpc>
                <a:spcPct val="110000"/>
              </a:lnSpc>
            </a:pPr>
            <a:endParaRPr kumimoji="1" lang="zh-CN" altLang="en-US"/>
          </a:p>
        </p:txBody>
      </p:sp>
      <p:sp>
        <p:nvSpPr>
          <p:cNvPr id="15" name="标题 1"/>
          <p:cNvSpPr txBox="1"/>
          <p:nvPr/>
        </p:nvSpPr>
        <p:spPr>
          <a:xfrm>
            <a:off x="1211631" y="1774746"/>
            <a:ext cx="974725" cy="330781"/>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erif SC Regular"/>
                <a:ea typeface="Source Han Serif SC Regular"/>
                <a:cs typeface="Source Han Serif SC Regular"/>
              </a:rPr>
              <a:t>2025</a:t>
            </a:r>
            <a:endParaRPr kumimoji="1" lang="zh-CN" altLang="en-US"/>
          </a:p>
        </p:txBody>
      </p:sp>
      <p:grpSp>
        <p:nvGrpSpPr>
          <p:cNvPr id="16" name="组合 15"/>
          <p:cNvGrpSpPr/>
          <p:nvPr/>
        </p:nvGrpSpPr>
        <p:grpSpPr>
          <a:xfrm>
            <a:off x="1136309" y="1905041"/>
            <a:ext cx="1125368" cy="90536"/>
            <a:chOff x="1136309" y="1905041"/>
            <a:chExt cx="1125368" cy="90536"/>
          </a:xfrm>
        </p:grpSpPr>
        <p:sp>
          <p:nvSpPr>
            <p:cNvPr id="17" name="标题 1"/>
            <p:cNvSpPr txBox="1"/>
            <p:nvPr/>
          </p:nvSpPr>
          <p:spPr>
            <a:xfrm>
              <a:off x="1136309" y="1905041"/>
              <a:ext cx="90538" cy="90536"/>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2171139" y="1905041"/>
              <a:ext cx="90538" cy="90536"/>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cxnSp>
        <p:nvCxnSpPr>
          <p:cNvPr id="19" name="标题 1"/>
          <p:cNvCxnSpPr/>
          <p:nvPr/>
        </p:nvCxnSpPr>
        <p:spPr>
          <a:xfrm>
            <a:off x="2608516" y="4692601"/>
            <a:ext cx="3429000" cy="0"/>
          </a:xfrm>
          <a:prstGeom prst="line">
            <a:avLst/>
          </a:prstGeom>
          <a:noFill/>
          <a:ln w="12700" cap="sq">
            <a:solidFill>
              <a:schemeClr val="bg1">
                <a:lumMod val="75000"/>
              </a:schemeClr>
            </a:solidFill>
            <a:prstDash val="dash"/>
            <a:miter/>
          </a:ln>
        </p:spPr>
      </p:cxnSp>
      <p:sp>
        <p:nvSpPr>
          <p:cNvPr id="20" name="标题 1"/>
          <p:cNvSpPr txBox="1"/>
          <p:nvPr/>
        </p:nvSpPr>
        <p:spPr>
          <a:xfrm>
            <a:off x="960061" y="4513527"/>
            <a:ext cx="1768406" cy="393829"/>
          </a:xfrm>
          <a:prstGeom prst="roundRect">
            <a:avLst>
              <a:gd name="adj" fmla="val 22777"/>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60061" y="4576531"/>
            <a:ext cx="1744934" cy="237004"/>
          </a:xfrm>
          <a:prstGeom prst="rect">
            <a:avLst/>
          </a:prstGeom>
          <a:noFill/>
          <a:ln>
            <a:noFill/>
          </a:ln>
        </p:spPr>
        <p:txBody>
          <a:bodyPr vert="horz" wrap="square" lIns="0" tIns="0" rIns="0" bIns="0" rtlCol="0" anchor="ctr"/>
          <a:lstStyle/>
          <a:p>
            <a:pPr algn="ctr">
              <a:lnSpc>
                <a:spcPct val="100000"/>
              </a:lnSpc>
            </a:pPr>
            <a:endParaRPr kumimoji="1" lang="zh-CN" altLang="en-US"/>
          </a:p>
        </p:txBody>
      </p:sp>
      <p:sp>
        <p:nvSpPr>
          <p:cNvPr id="22" name="标题 1"/>
          <p:cNvSpPr txBox="1"/>
          <p:nvPr/>
        </p:nvSpPr>
        <p:spPr>
          <a:xfrm>
            <a:off x="3495343" y="5220233"/>
            <a:ext cx="2155080" cy="421776"/>
          </a:xfrm>
          <a:prstGeom prst="roundRect">
            <a:avLst>
              <a:gd name="adj" fmla="val 50000"/>
            </a:avLst>
          </a:prstGeom>
          <a:solidFill>
            <a:schemeClr val="bg1"/>
          </a:solidFill>
          <a:ln w="12700" cap="flat">
            <a:solidFill>
              <a:schemeClr val="accent2"/>
            </a:solidFill>
            <a:miter/>
          </a:ln>
          <a:effectLst>
            <a:outerShdw blurRad="381000" dir="2700000" algn="tl" rotWithShape="0">
              <a:schemeClr val="tx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986042" y="5220233"/>
            <a:ext cx="2155080" cy="421776"/>
          </a:xfrm>
          <a:prstGeom prst="roundRect">
            <a:avLst>
              <a:gd name="adj" fmla="val 50000"/>
            </a:avLst>
          </a:prstGeom>
          <a:solidFill>
            <a:schemeClr val="bg1"/>
          </a:solidFill>
          <a:ln w="12700" cap="flat">
            <a:solidFill>
              <a:schemeClr val="accent1"/>
            </a:solidFill>
            <a:miter/>
          </a:ln>
          <a:effectLst>
            <a:outerShdw blurRad="381000" dir="270000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3458563" y="5207240"/>
            <a:ext cx="397072" cy="447762"/>
          </a:xfrm>
          <a:custGeom>
            <a:avLst/>
            <a:gdLst>
              <a:gd name="connsiteX0" fmla="*/ 5675001 w 5682722"/>
              <a:gd name="connsiteY0" fmla="*/ 1830983 h 6408162"/>
              <a:gd name="connsiteX1" fmla="*/ 5437543 w 5682722"/>
              <a:gd name="connsiteY1" fmla="*/ 1422074 h 6408162"/>
              <a:gd name="connsiteX2" fmla="*/ 3068961 w 5682722"/>
              <a:gd name="connsiteY2" fmla="*/ 62476 h 6408162"/>
              <a:gd name="connsiteX3" fmla="*/ 2596616 w 5682722"/>
              <a:gd name="connsiteY3" fmla="*/ 64190 h 6408162"/>
              <a:gd name="connsiteX4" fmla="*/ 234893 w 5682722"/>
              <a:gd name="connsiteY4" fmla="*/ 1435790 h 6408162"/>
              <a:gd name="connsiteX5" fmla="*/ 6 w 5682722"/>
              <a:gd name="connsiteY5" fmla="*/ 1845556 h 6408162"/>
              <a:gd name="connsiteX6" fmla="*/ 6864 w 5682722"/>
              <a:gd name="connsiteY6" fmla="*/ 4576754 h 6408162"/>
              <a:gd name="connsiteX7" fmla="*/ 244322 w 5682722"/>
              <a:gd name="connsiteY7" fmla="*/ 4985663 h 6408162"/>
              <a:gd name="connsiteX8" fmla="*/ 2613761 w 5682722"/>
              <a:gd name="connsiteY8" fmla="*/ 6345261 h 6408162"/>
              <a:gd name="connsiteX9" fmla="*/ 3086106 w 5682722"/>
              <a:gd name="connsiteY9" fmla="*/ 6344404 h 6408162"/>
              <a:gd name="connsiteX10" fmla="*/ 5447830 w 5682722"/>
              <a:gd name="connsiteY10" fmla="*/ 4972804 h 6408162"/>
              <a:gd name="connsiteX11" fmla="*/ 5682717 w 5682722"/>
              <a:gd name="connsiteY11" fmla="*/ 4563039 h 6408162"/>
              <a:gd name="connsiteX12" fmla="*/ 5675001 w 5682722"/>
              <a:gd name="connsiteY12" fmla="*/ 1830983 h 6408162"/>
            </a:gdLst>
            <a:ahLst/>
            <a:cxnLst/>
            <a:rect l="l" t="t" r="r" b="b"/>
            <a:pathLst>
              <a:path w="5682722" h="6408162">
                <a:moveTo>
                  <a:pt x="5675001" y="1830983"/>
                </a:moveTo>
                <a:cubicBezTo>
                  <a:pt x="5675001" y="1662104"/>
                  <a:pt x="5584133" y="1506085"/>
                  <a:pt x="5437543" y="1422074"/>
                </a:cubicBezTo>
                <a:lnTo>
                  <a:pt x="3068961" y="62476"/>
                </a:lnTo>
                <a:cubicBezTo>
                  <a:pt x="2922371" y="-21535"/>
                  <a:pt x="2742349" y="-20677"/>
                  <a:pt x="2596616" y="64190"/>
                </a:cubicBezTo>
                <a:lnTo>
                  <a:pt x="234893" y="1435790"/>
                </a:lnTo>
                <a:cubicBezTo>
                  <a:pt x="89160" y="1520658"/>
                  <a:pt x="-851" y="1676678"/>
                  <a:pt x="6" y="1845556"/>
                </a:cubicBezTo>
                <a:lnTo>
                  <a:pt x="6864" y="4576754"/>
                </a:lnTo>
                <a:cubicBezTo>
                  <a:pt x="6864" y="4745633"/>
                  <a:pt x="97733" y="4901652"/>
                  <a:pt x="244322" y="4985663"/>
                </a:cubicBezTo>
                <a:lnTo>
                  <a:pt x="2613761" y="6345261"/>
                </a:lnTo>
                <a:cubicBezTo>
                  <a:pt x="2760351" y="6429272"/>
                  <a:pt x="2940374" y="6429272"/>
                  <a:pt x="3086106" y="6344404"/>
                </a:cubicBezTo>
                <a:lnTo>
                  <a:pt x="5447830" y="4972804"/>
                </a:lnTo>
                <a:cubicBezTo>
                  <a:pt x="5593562" y="4887936"/>
                  <a:pt x="5683574" y="4731917"/>
                  <a:pt x="5682717" y="4563039"/>
                </a:cubicBezTo>
                <a:lnTo>
                  <a:pt x="5675001" y="1830983"/>
                </a:lnTo>
                <a:close/>
              </a:path>
            </a:pathLst>
          </a:custGeom>
          <a:solidFill>
            <a:schemeClr val="accent2"/>
          </a:solidFill>
          <a:ln w="8636" cap="flat">
            <a:no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a:off x="3556746" y="5326771"/>
            <a:ext cx="200706" cy="208700"/>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968378" y="5207240"/>
            <a:ext cx="397072" cy="447762"/>
          </a:xfrm>
          <a:custGeom>
            <a:avLst/>
            <a:gdLst>
              <a:gd name="connsiteX0" fmla="*/ 5675001 w 5682722"/>
              <a:gd name="connsiteY0" fmla="*/ 1830983 h 6408162"/>
              <a:gd name="connsiteX1" fmla="*/ 5437543 w 5682722"/>
              <a:gd name="connsiteY1" fmla="*/ 1422074 h 6408162"/>
              <a:gd name="connsiteX2" fmla="*/ 3068961 w 5682722"/>
              <a:gd name="connsiteY2" fmla="*/ 62476 h 6408162"/>
              <a:gd name="connsiteX3" fmla="*/ 2596616 w 5682722"/>
              <a:gd name="connsiteY3" fmla="*/ 64190 h 6408162"/>
              <a:gd name="connsiteX4" fmla="*/ 234893 w 5682722"/>
              <a:gd name="connsiteY4" fmla="*/ 1435790 h 6408162"/>
              <a:gd name="connsiteX5" fmla="*/ 6 w 5682722"/>
              <a:gd name="connsiteY5" fmla="*/ 1845556 h 6408162"/>
              <a:gd name="connsiteX6" fmla="*/ 6864 w 5682722"/>
              <a:gd name="connsiteY6" fmla="*/ 4576754 h 6408162"/>
              <a:gd name="connsiteX7" fmla="*/ 244322 w 5682722"/>
              <a:gd name="connsiteY7" fmla="*/ 4985663 h 6408162"/>
              <a:gd name="connsiteX8" fmla="*/ 2613761 w 5682722"/>
              <a:gd name="connsiteY8" fmla="*/ 6345261 h 6408162"/>
              <a:gd name="connsiteX9" fmla="*/ 3086106 w 5682722"/>
              <a:gd name="connsiteY9" fmla="*/ 6344404 h 6408162"/>
              <a:gd name="connsiteX10" fmla="*/ 5447830 w 5682722"/>
              <a:gd name="connsiteY10" fmla="*/ 4972804 h 6408162"/>
              <a:gd name="connsiteX11" fmla="*/ 5682717 w 5682722"/>
              <a:gd name="connsiteY11" fmla="*/ 4563039 h 6408162"/>
              <a:gd name="connsiteX12" fmla="*/ 5675001 w 5682722"/>
              <a:gd name="connsiteY12" fmla="*/ 1830983 h 6408162"/>
            </a:gdLst>
            <a:ahLst/>
            <a:cxnLst/>
            <a:rect l="l" t="t" r="r" b="b"/>
            <a:pathLst>
              <a:path w="5682722" h="6408162">
                <a:moveTo>
                  <a:pt x="5675001" y="1830983"/>
                </a:moveTo>
                <a:cubicBezTo>
                  <a:pt x="5675001" y="1662104"/>
                  <a:pt x="5584133" y="1506085"/>
                  <a:pt x="5437543" y="1422074"/>
                </a:cubicBezTo>
                <a:lnTo>
                  <a:pt x="3068961" y="62476"/>
                </a:lnTo>
                <a:cubicBezTo>
                  <a:pt x="2922371" y="-21535"/>
                  <a:pt x="2742349" y="-20677"/>
                  <a:pt x="2596616" y="64190"/>
                </a:cubicBezTo>
                <a:lnTo>
                  <a:pt x="234893" y="1435790"/>
                </a:lnTo>
                <a:cubicBezTo>
                  <a:pt x="89160" y="1520658"/>
                  <a:pt x="-851" y="1676678"/>
                  <a:pt x="6" y="1845556"/>
                </a:cubicBezTo>
                <a:lnTo>
                  <a:pt x="6864" y="4576754"/>
                </a:lnTo>
                <a:cubicBezTo>
                  <a:pt x="6864" y="4745633"/>
                  <a:pt x="97733" y="4901652"/>
                  <a:pt x="244322" y="4985663"/>
                </a:cubicBezTo>
                <a:lnTo>
                  <a:pt x="2613761" y="6345261"/>
                </a:lnTo>
                <a:cubicBezTo>
                  <a:pt x="2760351" y="6429272"/>
                  <a:pt x="2940374" y="6429272"/>
                  <a:pt x="3086106" y="6344404"/>
                </a:cubicBezTo>
                <a:lnTo>
                  <a:pt x="5447830" y="4972804"/>
                </a:lnTo>
                <a:cubicBezTo>
                  <a:pt x="5593562" y="4887936"/>
                  <a:pt x="5683574" y="4731917"/>
                  <a:pt x="5682717" y="4563039"/>
                </a:cubicBezTo>
                <a:lnTo>
                  <a:pt x="5675001" y="1830983"/>
                </a:lnTo>
                <a:close/>
              </a:path>
            </a:pathLst>
          </a:custGeom>
          <a:solidFill>
            <a:schemeClr val="accent1"/>
          </a:solidFill>
          <a:ln w="8636" cap="flat">
            <a:no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1062153" y="5317641"/>
            <a:ext cx="209522" cy="226961"/>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rot="21570514">
            <a:off x="638191" y="726865"/>
            <a:ext cx="2323598" cy="562496"/>
          </a:xfrm>
          <a:prstGeom prst="round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21192756">
            <a:off x="640861" y="672153"/>
            <a:ext cx="2379472" cy="591671"/>
          </a:xfrm>
          <a:prstGeom prst="roundRect">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21192756">
            <a:off x="748941" y="1051585"/>
            <a:ext cx="80682" cy="806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361201">
            <a:off x="-41689" y="1050520"/>
            <a:ext cx="820987" cy="364103"/>
          </a:xfrm>
          <a:custGeom>
            <a:avLst/>
            <a:gdLst>
              <a:gd name="connsiteX0" fmla="*/ 820987 w 820987"/>
              <a:gd name="connsiteY0" fmla="*/ 0 h 364103"/>
              <a:gd name="connsiteX1" fmla="*/ 117602 w 820987"/>
              <a:gd name="connsiteY1" fmla="*/ 120580 h 364103"/>
              <a:gd name="connsiteX2" fmla="*/ 17119 w 820987"/>
              <a:gd name="connsiteY2" fmla="*/ 351692 h 364103"/>
              <a:gd name="connsiteX3" fmla="*/ 298473 w 820987"/>
              <a:gd name="connsiteY3" fmla="*/ 311499 h 364103"/>
              <a:gd name="connsiteX4" fmla="*/ 700407 w 820987"/>
              <a:gd name="connsiteY4" fmla="*/ 130628 h 364103"/>
            </a:gdLst>
            <a:ahLst/>
            <a:cxnLst/>
            <a:rect l="l" t="t" r="r" b="b"/>
            <a:pathLst>
              <a:path w="820987" h="364103">
                <a:moveTo>
                  <a:pt x="820987" y="0"/>
                </a:moveTo>
                <a:cubicBezTo>
                  <a:pt x="536283" y="30982"/>
                  <a:pt x="251580" y="61965"/>
                  <a:pt x="117602" y="120580"/>
                </a:cubicBezTo>
                <a:cubicBezTo>
                  <a:pt x="-16376" y="179195"/>
                  <a:pt x="-13026" y="319872"/>
                  <a:pt x="17119" y="351692"/>
                </a:cubicBezTo>
                <a:cubicBezTo>
                  <a:pt x="47264" y="383512"/>
                  <a:pt x="184592" y="348343"/>
                  <a:pt x="298473" y="311499"/>
                </a:cubicBezTo>
                <a:cubicBezTo>
                  <a:pt x="412354" y="274655"/>
                  <a:pt x="556380" y="202641"/>
                  <a:pt x="700407" y="130628"/>
                </a:cubicBezTo>
              </a:path>
            </a:pathLst>
          </a:custGeom>
          <a:noFill/>
          <a:ln w="19050" cap="sq">
            <a:solidFill>
              <a:schemeClr val="accent1">
                <a:lumMod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1507676" y="5271065"/>
            <a:ext cx="1169922" cy="320113"/>
          </a:xfrm>
          <a:prstGeom prst="rect">
            <a:avLst/>
          </a:prstGeom>
          <a:noFill/>
          <a:ln w="12700" cap="flat">
            <a:noFill/>
            <a:miter/>
          </a:ln>
          <a:effectLst/>
        </p:spPr>
        <p:txBody>
          <a:bodyPr vert="horz" wrap="square" lIns="0" tIns="0" rIns="0" bIns="0" rtlCol="0" anchor="ctr"/>
          <a:lstStyle/>
          <a:p>
            <a:pPr algn="l">
              <a:lnSpc>
                <a:spcPct val="100000"/>
              </a:lnSpc>
            </a:pPr>
            <a:r>
              <a:rPr kumimoji="1" lang="en-US" altLang="zh-CN" sz="1500">
                <a:ln w="12700">
                  <a:noFill/>
                </a:ln>
                <a:solidFill>
                  <a:srgbClr val="262626">
                    <a:alpha val="100000"/>
                  </a:srgbClr>
                </a:solidFill>
                <a:latin typeface="Source Han Serif SC Regular"/>
                <a:ea typeface="Source Han Serif SC Regular"/>
                <a:cs typeface="Source Han Serif SC Regular"/>
              </a:rPr>
              <a:t>主讲人：</a:t>
            </a:r>
            <a:endParaRPr kumimoji="1" lang="zh-CN" altLang="en-US"/>
          </a:p>
        </p:txBody>
      </p:sp>
      <p:sp>
        <p:nvSpPr>
          <p:cNvPr id="33" name="标题 1"/>
          <p:cNvSpPr txBox="1"/>
          <p:nvPr/>
        </p:nvSpPr>
        <p:spPr>
          <a:xfrm>
            <a:off x="2257616" y="5271065"/>
            <a:ext cx="717908" cy="320113"/>
          </a:xfrm>
          <a:prstGeom prst="rect">
            <a:avLst/>
          </a:prstGeom>
          <a:noFill/>
          <a:ln w="12700" cap="flat">
            <a:noFill/>
            <a:miter/>
          </a:ln>
          <a:effectLst/>
        </p:spPr>
        <p:txBody>
          <a:bodyPr vert="horz" wrap="square" lIns="0" tIns="0" rIns="0" bIns="0" rtlCol="0" anchor="ctr"/>
          <a:lstStyle/>
          <a:p>
            <a:pPr algn="l">
              <a:lnSpc>
                <a:spcPct val="100000"/>
              </a:lnSpc>
            </a:pPr>
            <a:r>
              <a:rPr kumimoji="1" lang="zh-CN" altLang="en-US" sz="1500">
                <a:ln w="12700">
                  <a:noFill/>
                </a:ln>
                <a:solidFill>
                  <a:srgbClr val="262626">
                    <a:alpha val="100000"/>
                  </a:srgbClr>
                </a:solidFill>
                <a:latin typeface="Source Han Serif SC Regular"/>
                <a:ea typeface="Source Han Serif SC Regular"/>
                <a:cs typeface="Source Han Serif SC Regular"/>
              </a:rPr>
              <a:t>张余涵</a:t>
            </a:r>
            <a:endParaRPr kumimoji="1" lang="zh-CN" altLang="en-US" sz="1500">
              <a:ln w="12700">
                <a:noFill/>
              </a:ln>
              <a:solidFill>
                <a:srgbClr val="262626">
                  <a:alpha val="100000"/>
                </a:srgbClr>
              </a:solidFill>
              <a:latin typeface="Source Han Serif SC Regular"/>
              <a:ea typeface="Source Han Serif SC Regular"/>
              <a:cs typeface="Source Han Serif SC Regular"/>
            </a:endParaRPr>
          </a:p>
        </p:txBody>
      </p:sp>
      <p:sp>
        <p:nvSpPr>
          <p:cNvPr id="34" name="标题 1"/>
          <p:cNvSpPr txBox="1"/>
          <p:nvPr/>
        </p:nvSpPr>
        <p:spPr>
          <a:xfrm>
            <a:off x="4023151" y="5271065"/>
            <a:ext cx="857971" cy="320113"/>
          </a:xfrm>
          <a:prstGeom prst="rect">
            <a:avLst/>
          </a:prstGeom>
          <a:noFill/>
          <a:ln w="12700" cap="flat">
            <a:noFill/>
            <a:miter/>
          </a:ln>
          <a:effectLst/>
        </p:spPr>
        <p:txBody>
          <a:bodyPr vert="horz" wrap="square" lIns="0" tIns="0" rIns="0" bIns="0" rtlCol="0" anchor="ctr"/>
          <a:lstStyle/>
          <a:p>
            <a:pPr algn="l">
              <a:lnSpc>
                <a:spcPct val="100000"/>
              </a:lnSpc>
            </a:pPr>
            <a:r>
              <a:rPr kumimoji="1" lang="en-US" altLang="zh-CN" sz="1500">
                <a:ln w="12700">
                  <a:noFill/>
                </a:ln>
                <a:solidFill>
                  <a:srgbClr val="262626">
                    <a:alpha val="100000"/>
                  </a:srgbClr>
                </a:solidFill>
                <a:latin typeface="Source Han Serif SC Regular"/>
                <a:ea typeface="Source Han Serif SC Regular"/>
                <a:cs typeface="Source Han Serif SC Regular"/>
              </a:rPr>
              <a:t>时间：</a:t>
            </a:r>
            <a:endParaRPr kumimoji="1" lang="zh-CN" altLang="en-US"/>
          </a:p>
        </p:txBody>
      </p:sp>
      <p:sp>
        <p:nvSpPr>
          <p:cNvPr id="35" name="标题 1"/>
          <p:cNvSpPr txBox="1"/>
          <p:nvPr/>
        </p:nvSpPr>
        <p:spPr>
          <a:xfrm>
            <a:off x="4450080" y="5271135"/>
            <a:ext cx="1350010" cy="320040"/>
          </a:xfrm>
          <a:prstGeom prst="rect">
            <a:avLst/>
          </a:prstGeom>
          <a:noFill/>
          <a:ln w="12700" cap="flat">
            <a:noFill/>
            <a:miter/>
          </a:ln>
          <a:effectLst/>
        </p:spPr>
        <p:txBody>
          <a:bodyPr vert="horz" wrap="square" lIns="0" tIns="0" rIns="0" bIns="0" rtlCol="0" anchor="ctr"/>
          <a:lstStyle/>
          <a:p>
            <a:pPr algn="l">
              <a:lnSpc>
                <a:spcPct val="100000"/>
              </a:lnSpc>
            </a:pPr>
            <a:r>
              <a:rPr kumimoji="1" lang="en-US" altLang="zh-CN" sz="1500">
                <a:ln w="12700">
                  <a:noFill/>
                </a:ln>
                <a:solidFill>
                  <a:srgbClr val="262626">
                    <a:alpha val="100000"/>
                  </a:srgbClr>
                </a:solidFill>
                <a:latin typeface="Source Han Serif SC Regular"/>
                <a:ea typeface="Source Han Serif SC Regular"/>
                <a:cs typeface="Source Han Serif SC Regular"/>
              </a:rPr>
              <a:t>2025</a:t>
            </a:r>
            <a:r>
              <a:rPr kumimoji="1" lang="zh-CN" altLang="en-US" sz="1500">
                <a:ln w="12700">
                  <a:noFill/>
                </a:ln>
                <a:solidFill>
                  <a:srgbClr val="262626">
                    <a:alpha val="100000"/>
                  </a:srgbClr>
                </a:solidFill>
                <a:latin typeface="Source Han Serif SC Regular"/>
                <a:ea typeface="Source Han Serif SC Regular"/>
                <a:cs typeface="Source Han Serif SC Regular"/>
              </a:rPr>
              <a:t>年</a:t>
            </a:r>
            <a:r>
              <a:rPr kumimoji="1" lang="en-US" altLang="zh-CN" sz="1500">
                <a:ln w="12700">
                  <a:noFill/>
                </a:ln>
                <a:solidFill>
                  <a:srgbClr val="262626">
                    <a:alpha val="100000"/>
                  </a:srgbClr>
                </a:solidFill>
                <a:latin typeface="Source Han Serif SC Regular"/>
                <a:ea typeface="Source Han Serif SC Regular"/>
                <a:cs typeface="Source Han Serif SC Regular"/>
              </a:rPr>
              <a:t>7</a:t>
            </a:r>
            <a:r>
              <a:rPr kumimoji="1" lang="zh-CN" altLang="en-US" sz="1500">
                <a:ln w="12700">
                  <a:noFill/>
                </a:ln>
                <a:solidFill>
                  <a:srgbClr val="262626">
                    <a:alpha val="100000"/>
                  </a:srgbClr>
                </a:solidFill>
                <a:latin typeface="Source Han Serif SC Regular"/>
                <a:ea typeface="Source Han Serif SC Regular"/>
                <a:cs typeface="Source Han Serif SC Regular"/>
              </a:rPr>
              <a:t>月</a:t>
            </a:r>
            <a:r>
              <a:rPr kumimoji="1" lang="en-US" altLang="zh-CN" sz="1500">
                <a:ln w="12700">
                  <a:noFill/>
                </a:ln>
                <a:solidFill>
                  <a:srgbClr val="262626">
                    <a:alpha val="100000"/>
                  </a:srgbClr>
                </a:solidFill>
                <a:latin typeface="Source Han Serif SC Regular"/>
                <a:ea typeface="Source Han Serif SC Regular"/>
                <a:cs typeface="Source Han Serif SC Regular"/>
              </a:rPr>
              <a:t>3</a:t>
            </a:r>
            <a:r>
              <a:rPr kumimoji="1" lang="zh-CN" altLang="en-US" sz="1500">
                <a:ln w="12700">
                  <a:noFill/>
                </a:ln>
                <a:solidFill>
                  <a:srgbClr val="262626">
                    <a:alpha val="100000"/>
                  </a:srgbClr>
                </a:solidFill>
                <a:latin typeface="Source Han Serif SC Regular"/>
                <a:ea typeface="Source Han Serif SC Regular"/>
                <a:cs typeface="Source Han Serif SC Regular"/>
              </a:rPr>
              <a:t>日</a:t>
            </a:r>
            <a:endParaRPr kumimoji="1" lang="zh-CN" altLang="en-US" sz="1500">
              <a:ln w="12700">
                <a:noFill/>
              </a:ln>
              <a:solidFill>
                <a:srgbClr val="262626">
                  <a:alpha val="100000"/>
                </a:srgbClr>
              </a:solidFill>
              <a:latin typeface="Source Han Serif SC Regular"/>
              <a:ea typeface="Source Han Serif SC Regular"/>
              <a:cs typeface="Source Han Serif SC Regular"/>
            </a:endParaRPr>
          </a:p>
        </p:txBody>
      </p:sp>
      <p:sp>
        <p:nvSpPr>
          <p:cNvPr id="36" name="标题 1"/>
          <p:cNvSpPr txBox="1"/>
          <p:nvPr/>
        </p:nvSpPr>
        <p:spPr>
          <a:xfrm>
            <a:off x="10421856" y="5130428"/>
            <a:ext cx="986589" cy="986589"/>
          </a:xfrm>
          <a:prstGeom prst="ellipse">
            <a:avLst/>
          </a:prstGeom>
          <a:solidFill>
            <a:schemeClr val="bg1">
              <a:alpha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5400000">
            <a:off x="10774705" y="5438484"/>
            <a:ext cx="429752" cy="370476"/>
          </a:xfrm>
          <a:prstGeom prst="triangle">
            <a:avLst/>
          </a:prstGeom>
          <a:solidFill>
            <a:schemeClr val="accent2"/>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5033" y="2676917"/>
            <a:ext cx="12317506" cy="196327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282938" y="1520190"/>
            <a:ext cx="4600082" cy="4276725"/>
          </a:xfrm>
          <a:prstGeom prst="rect">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344043" y="5245152"/>
            <a:ext cx="477874" cy="477872"/>
          </a:xfrm>
          <a:prstGeom prst="ellipse">
            <a:avLst/>
          </a:prstGeom>
          <a:solidFill>
            <a:schemeClr val="accent2"/>
          </a:solidFill>
          <a:ln w="12700" cap="sq">
            <a:noFill/>
            <a:miter/>
          </a:ln>
          <a:effectLst/>
        </p:spPr>
        <p:txBody>
          <a:bodyPr vert="horz" wrap="square" lIns="70409" tIns="35204" rIns="70409" bIns="35204" rtlCol="0" anchor="ctr"/>
          <a:lstStyle/>
          <a:p>
            <a:pPr algn="ctr">
              <a:lnSpc>
                <a:spcPct val="110000"/>
              </a:lnSpc>
            </a:pPr>
            <a:endParaRPr kumimoji="1" lang="zh-CN" altLang="en-US"/>
          </a:p>
        </p:txBody>
      </p:sp>
      <p:sp>
        <p:nvSpPr>
          <p:cNvPr id="8" name="标题 1"/>
          <p:cNvSpPr txBox="1"/>
          <p:nvPr/>
        </p:nvSpPr>
        <p:spPr>
          <a:xfrm>
            <a:off x="6308981" y="1520190"/>
            <a:ext cx="4600082" cy="4276725"/>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370086" y="5195457"/>
            <a:ext cx="477874" cy="477872"/>
          </a:xfrm>
          <a:prstGeom prst="ellipse">
            <a:avLst/>
          </a:prstGeom>
          <a:solidFill>
            <a:schemeClr val="accent1"/>
          </a:solidFill>
          <a:ln w="12700" cap="sq">
            <a:noFill/>
            <a:miter/>
          </a:ln>
          <a:effectLst/>
        </p:spPr>
        <p:txBody>
          <a:bodyPr vert="horz" wrap="square" lIns="70409" tIns="35204" rIns="70409" bIns="35204" rtlCol="0" anchor="ctr"/>
          <a:lstStyle/>
          <a:p>
            <a:pPr algn="ctr">
              <a:lnSpc>
                <a:spcPct val="110000"/>
              </a:lnSpc>
            </a:pPr>
            <a:endParaRPr kumimoji="1" lang="zh-CN" altLang="en-US"/>
          </a:p>
        </p:txBody>
      </p:sp>
      <p:sp>
        <p:nvSpPr>
          <p:cNvPr id="10" name="标题 1"/>
          <p:cNvSpPr txBox="1"/>
          <p:nvPr/>
        </p:nvSpPr>
        <p:spPr>
          <a:xfrm flipH="1" flipV="1">
            <a:off x="3452640" y="5363470"/>
            <a:ext cx="260678" cy="24123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a:effectLst/>
        </p:spPr>
        <p:txBody>
          <a:bodyPr vert="horz" wrap="square" lIns="70409" tIns="35204" rIns="70409" bIns="35204" rtlCol="0" anchor="ctr"/>
          <a:lstStyle/>
          <a:p>
            <a:pPr algn="l">
              <a:lnSpc>
                <a:spcPct val="110000"/>
              </a:lnSpc>
            </a:pPr>
            <a:endParaRPr kumimoji="1" lang="zh-CN" altLang="en-US"/>
          </a:p>
        </p:txBody>
      </p:sp>
      <p:sp>
        <p:nvSpPr>
          <p:cNvPr id="11" name="标题 1"/>
          <p:cNvSpPr txBox="1"/>
          <p:nvPr/>
        </p:nvSpPr>
        <p:spPr>
          <a:xfrm>
            <a:off x="1608157" y="1744865"/>
            <a:ext cx="3949644" cy="798375"/>
          </a:xfrm>
          <a:prstGeom prst="roundRect">
            <a:avLst>
              <a:gd name="adj" fmla="val 50000"/>
            </a:avLst>
          </a:prstGeom>
          <a:gradFill>
            <a:gsLst>
              <a:gs pos="0">
                <a:schemeClr val="accent2"/>
              </a:gs>
              <a:gs pos="94000">
                <a:schemeClr val="accent2">
                  <a:lumMod val="60000"/>
                  <a:lumOff val="40000"/>
                </a:schemeClr>
              </a:gs>
            </a:gsLst>
            <a:lin ang="2700000" scaled="0"/>
          </a:gradFill>
          <a:ln w="12700" cap="flat">
            <a:noFill/>
            <a:miter/>
          </a:ln>
          <a:effectLst>
            <a:outerShdw blurRad="50800" dist="38100" dir="2700000" algn="tl" rotWithShape="0">
              <a:schemeClr val="accent2">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1870365" y="1834280"/>
            <a:ext cx="3425228" cy="619544"/>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补充详细信息</a:t>
            </a:r>
            <a:endParaRPr kumimoji="1" lang="zh-CN" altLang="en-US"/>
          </a:p>
        </p:txBody>
      </p:sp>
      <p:sp>
        <p:nvSpPr>
          <p:cNvPr id="13" name="标题 1"/>
          <p:cNvSpPr txBox="1"/>
          <p:nvPr/>
        </p:nvSpPr>
        <p:spPr>
          <a:xfrm>
            <a:off x="1563165" y="2616785"/>
            <a:ext cx="4039628" cy="2472038"/>
          </a:xfrm>
          <a:prstGeom prst="rect">
            <a:avLst/>
          </a:prstGeom>
          <a:noFill/>
          <a:ln>
            <a:noFill/>
          </a:ln>
        </p:spPr>
        <p:txBody>
          <a:bodyPr vert="horz" wrap="square" lIns="0" tIns="0" rIns="0" bIns="0" rtlCol="0" anchor="t"/>
          <a:lstStyle/>
          <a:p>
            <a:pPr algn="l">
              <a:lnSpc>
                <a:spcPct val="150000"/>
              </a:lnSpc>
            </a:pPr>
            <a:r>
              <a:rPr kumimoji="1" lang="en-US" altLang="zh-CN" sz="1265">
                <a:ln w="12700">
                  <a:noFill/>
                </a:ln>
                <a:solidFill>
                  <a:srgbClr val="000000">
                    <a:alpha val="100000"/>
                  </a:srgbClr>
                </a:solidFill>
                <a:latin typeface="Source Han Sans CN Normal"/>
                <a:ea typeface="Source Han Sans CN Normal"/>
                <a:cs typeface="Source Han Sans CN Normal"/>
              </a:rPr>
              <a:t>知识图谱虽然能够提供丰富的语义关系，但对于一些具体的细节信息，可能无法全面涵盖。表检索可以从结构化表格数据中获取这些详细信息，如景点的门票价格、开放时间、具体地址，酒店的房型、价格、设施等，为推荐结果提供更完整、准确的描述。
当推荐某一景点时，通过表检索可以获取该景点最新的门票价格和开放时间，让用户能够更清楚地了解旅游信息，做出合理的规划。这种详细信息的补充，增强了推荐的可信度和实用性，使用户能够更好地评估和选择推荐的旅游产品。</a:t>
            </a:r>
            <a:endParaRPr kumimoji="1" lang="zh-CN" altLang="en-US"/>
          </a:p>
        </p:txBody>
      </p:sp>
      <p:sp>
        <p:nvSpPr>
          <p:cNvPr id="14" name="标题 1"/>
          <p:cNvSpPr txBox="1"/>
          <p:nvPr/>
        </p:nvSpPr>
        <p:spPr>
          <a:xfrm>
            <a:off x="6634200" y="1744865"/>
            <a:ext cx="3949644" cy="798375"/>
          </a:xfrm>
          <a:prstGeom prst="roundRect">
            <a:avLst>
              <a:gd name="adj" fmla="val 50000"/>
            </a:avLst>
          </a:prstGeom>
          <a:solidFill>
            <a:schemeClr val="accent1"/>
          </a:solidFill>
          <a:ln w="12700" cap="flat">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6896408" y="1834280"/>
            <a:ext cx="3425228" cy="619544"/>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优化推荐准确性</a:t>
            </a:r>
            <a:endParaRPr kumimoji="1" lang="zh-CN" altLang="en-US"/>
          </a:p>
        </p:txBody>
      </p:sp>
      <p:sp>
        <p:nvSpPr>
          <p:cNvPr id="16" name="标题 1"/>
          <p:cNvSpPr txBox="1"/>
          <p:nvPr/>
        </p:nvSpPr>
        <p:spPr>
          <a:xfrm>
            <a:off x="6589208" y="2616785"/>
            <a:ext cx="4039628" cy="2472038"/>
          </a:xfrm>
          <a:prstGeom prst="rect">
            <a:avLst/>
          </a:prstGeom>
          <a:noFill/>
          <a:ln>
            <a:noFill/>
          </a:ln>
        </p:spPr>
        <p:txBody>
          <a:bodyPr vert="horz" wrap="square" lIns="0" tIns="0" rIns="0" bIns="0" rtlCol="0" anchor="t"/>
          <a:lstStyle/>
          <a:p>
            <a:pPr algn="ctr">
              <a:lnSpc>
                <a:spcPct val="150000"/>
              </a:lnSpc>
            </a:pPr>
            <a:r>
              <a:rPr kumimoji="1" lang="en-US" altLang="zh-CN" sz="1265">
                <a:ln w="12700">
                  <a:noFill/>
                </a:ln>
                <a:solidFill>
                  <a:srgbClr val="000000">
                    <a:alpha val="100000"/>
                  </a:srgbClr>
                </a:solidFill>
                <a:latin typeface="Source Han Sans CN Normal"/>
                <a:ea typeface="Source Han Sans CN Normal"/>
                <a:cs typeface="Source Han Sans CN Normal"/>
              </a:rPr>
              <a:t>通过表检索技术，推荐系统可以根据用户的具体需求，从大量的表格数据中筛选出最符合条件的旅游资源。例如，当用户指定旅游</a:t>
            </a:r>
            <a:r>
              <a:rPr kumimoji="1" lang="zh-CN" altLang="en-US" sz="1265">
                <a:ln w="12700">
                  <a:noFill/>
                </a:ln>
                <a:solidFill>
                  <a:srgbClr val="000000">
                    <a:alpha val="100000"/>
                  </a:srgbClr>
                </a:solidFill>
                <a:latin typeface="Source Han Sans CN Normal"/>
                <a:ea typeface="Source Han Sans CN Normal"/>
                <a:cs typeface="Source Han Sans CN Normal"/>
              </a:rPr>
              <a:t>偏好</a:t>
            </a:r>
            <a:r>
              <a:rPr kumimoji="1" lang="en-US" altLang="zh-CN" sz="1265">
                <a:ln w="12700">
                  <a:noFill/>
                </a:ln>
                <a:solidFill>
                  <a:srgbClr val="000000">
                    <a:alpha val="100000"/>
                  </a:srgbClr>
                </a:solidFill>
                <a:latin typeface="Source Han Sans CN Normal"/>
                <a:ea typeface="Source Han Sans CN Normal"/>
                <a:cs typeface="Source Han Sans CN Normal"/>
              </a:rPr>
              <a:t>和时间范围时，推荐系统可以通过检索信息表和时刻表，快速找到方案。
结合知识图谱的语义分析和表检索的精准筛选，能够更准确地匹配用户需求和旅游资源，避免推荐结果与用户期望偏差较大的情况，提高推荐的准确性和满意度，为用户提供更贴合实际需求的旅游推荐。</a:t>
            </a:r>
            <a:endParaRPr kumimoji="1" lang="zh-CN" altLang="en-US"/>
          </a:p>
        </p:txBody>
      </p:sp>
      <p:sp>
        <p:nvSpPr>
          <p:cNvPr id="17" name="标题 1"/>
          <p:cNvSpPr txBox="1"/>
          <p:nvPr/>
        </p:nvSpPr>
        <p:spPr>
          <a:xfrm>
            <a:off x="8495551" y="5327491"/>
            <a:ext cx="226942" cy="21380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表检索对旅游推荐的提升</a:t>
            </a:r>
            <a:endParaRPr kumimoji="1" lang="zh-CN" altLang="en-US"/>
          </a:p>
        </p:txBody>
      </p:sp>
      <p:sp>
        <p:nvSpPr>
          <p:cNvPr id="19"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6395" y="1130301"/>
            <a:ext cx="9137569" cy="4930980"/>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777440" y="771807"/>
            <a:ext cx="5051308" cy="5696144"/>
          </a:xfrm>
          <a:custGeom>
            <a:avLst/>
            <a:gdLst>
              <a:gd name="connsiteX0" fmla="*/ 5044445 w 5051308"/>
              <a:gd name="connsiteY0" fmla="*/ 1627540 h 5696144"/>
              <a:gd name="connsiteX1" fmla="*/ 4833372 w 5051308"/>
              <a:gd name="connsiteY1" fmla="*/ 1264066 h 5696144"/>
              <a:gd name="connsiteX2" fmla="*/ 2727966 w 5051308"/>
              <a:gd name="connsiteY2" fmla="*/ 55534 h 5696144"/>
              <a:gd name="connsiteX3" fmla="*/ 2308104 w 5051308"/>
              <a:gd name="connsiteY3" fmla="*/ 57058 h 5696144"/>
              <a:gd name="connsiteX4" fmla="*/ 208793 w 5051308"/>
              <a:gd name="connsiteY4" fmla="*/ 1276258 h 5696144"/>
              <a:gd name="connsiteX5" fmla="*/ 5 w 5051308"/>
              <a:gd name="connsiteY5" fmla="*/ 1640494 h 5696144"/>
              <a:gd name="connsiteX6" fmla="*/ 6101 w 5051308"/>
              <a:gd name="connsiteY6" fmla="*/ 4068226 h 5696144"/>
              <a:gd name="connsiteX7" fmla="*/ 217175 w 5051308"/>
              <a:gd name="connsiteY7" fmla="*/ 4431700 h 5696144"/>
              <a:gd name="connsiteX8" fmla="*/ 2323344 w 5051308"/>
              <a:gd name="connsiteY8" fmla="*/ 5640232 h 5696144"/>
              <a:gd name="connsiteX9" fmla="*/ 2743206 w 5051308"/>
              <a:gd name="connsiteY9" fmla="*/ 5639470 h 5696144"/>
              <a:gd name="connsiteX10" fmla="*/ 4842515 w 5051308"/>
              <a:gd name="connsiteY10" fmla="*/ 4420270 h 5696144"/>
              <a:gd name="connsiteX11" fmla="*/ 5051304 w 5051308"/>
              <a:gd name="connsiteY11" fmla="*/ 4056034 h 5696144"/>
              <a:gd name="connsiteX12" fmla="*/ 5044445 w 5051308"/>
              <a:gd name="connsiteY12" fmla="*/ 1627540 h 5696144"/>
            </a:gdLst>
            <a:ahLst/>
            <a:cxnLst/>
            <a:rect l="l" t="t" r="r" b="b"/>
            <a:pathLst>
              <a:path w="5051308" h="5696144">
                <a:moveTo>
                  <a:pt x="5044445" y="1627540"/>
                </a:moveTo>
                <a:cubicBezTo>
                  <a:pt x="5044445" y="1477426"/>
                  <a:pt x="4963674" y="1338742"/>
                  <a:pt x="4833372" y="1264066"/>
                </a:cubicBezTo>
                <a:lnTo>
                  <a:pt x="2727966" y="55534"/>
                </a:lnTo>
                <a:cubicBezTo>
                  <a:pt x="2597664" y="-19142"/>
                  <a:pt x="2437644" y="-18380"/>
                  <a:pt x="2308104" y="57058"/>
                </a:cubicBezTo>
                <a:lnTo>
                  <a:pt x="208793" y="1276258"/>
                </a:lnTo>
                <a:cubicBezTo>
                  <a:pt x="79253" y="1351696"/>
                  <a:pt x="-757" y="1490380"/>
                  <a:pt x="5" y="1640494"/>
                </a:cubicBezTo>
                <a:lnTo>
                  <a:pt x="6101" y="4068226"/>
                </a:lnTo>
                <a:cubicBezTo>
                  <a:pt x="6101" y="4218340"/>
                  <a:pt x="86873" y="4357024"/>
                  <a:pt x="217175" y="4431700"/>
                </a:cubicBezTo>
                <a:lnTo>
                  <a:pt x="2323344" y="5640232"/>
                </a:lnTo>
                <a:cubicBezTo>
                  <a:pt x="2453646" y="5714908"/>
                  <a:pt x="2613666" y="5714908"/>
                  <a:pt x="2743206" y="5639470"/>
                </a:cubicBezTo>
                <a:lnTo>
                  <a:pt x="4842515" y="4420270"/>
                </a:lnTo>
                <a:cubicBezTo>
                  <a:pt x="4972055" y="4344832"/>
                  <a:pt x="5052065" y="4206148"/>
                  <a:pt x="5051304" y="4056034"/>
                </a:cubicBezTo>
                <a:lnTo>
                  <a:pt x="5044445" y="1627540"/>
                </a:lnTo>
                <a:close/>
              </a:path>
            </a:pathLst>
          </a:custGeom>
          <a:gradFill>
            <a:gsLst>
              <a:gs pos="0">
                <a:schemeClr val="accent2"/>
              </a:gs>
              <a:gs pos="100000">
                <a:schemeClr val="accent2">
                  <a:lumMod val="60000"/>
                  <a:lumOff val="40000"/>
                </a:schemeClr>
              </a:gs>
            </a:gsLst>
            <a:lin ang="0" scaled="0"/>
          </a:gradFill>
          <a:ln w="7620" cap="flat">
            <a:noFill/>
            <a:miter/>
          </a:ln>
        </p:spPr>
        <p:txBody>
          <a:bodyPr vert="horz" wrap="square" lIns="91440" tIns="45720" rIns="91440" bIns="45720" rtlCol="0" anchor="ctr"/>
          <a:lstStyle/>
          <a:p>
            <a:pPr algn="l">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6967021" y="987791"/>
            <a:ext cx="4668583" cy="5264562"/>
          </a:xfrm>
          <a:custGeom>
            <a:avLst/>
            <a:gdLst>
              <a:gd name="connsiteX0" fmla="*/ 2326985 w 4668583"/>
              <a:gd name="connsiteY0" fmla="*/ 4 h 5264562"/>
              <a:gd name="connsiteX1" fmla="*/ 2521274 w 4668583"/>
              <a:gd name="connsiteY1" fmla="*/ 51327 h 5264562"/>
              <a:gd name="connsiteX2" fmla="*/ 4467159 w 4668583"/>
              <a:gd name="connsiteY2" fmla="*/ 1168292 h 5264562"/>
              <a:gd name="connsiteX3" fmla="*/ 4662240 w 4668583"/>
              <a:gd name="connsiteY3" fmla="*/ 1504226 h 5264562"/>
              <a:gd name="connsiteX4" fmla="*/ 4668579 w 4668583"/>
              <a:gd name="connsiteY4" fmla="*/ 3748719 h 5264562"/>
              <a:gd name="connsiteX5" fmla="*/ 4475610 w 4668583"/>
              <a:gd name="connsiteY5" fmla="*/ 4085358 h 5264562"/>
              <a:gd name="connsiteX6" fmla="*/ 2535360 w 4668583"/>
              <a:gd name="connsiteY6" fmla="*/ 5212182 h 5264562"/>
              <a:gd name="connsiteX7" fmla="*/ 2147309 w 4668583"/>
              <a:gd name="connsiteY7" fmla="*/ 5212887 h 5264562"/>
              <a:gd name="connsiteX8" fmla="*/ 200721 w 4668583"/>
              <a:gd name="connsiteY8" fmla="*/ 4095922 h 5264562"/>
              <a:gd name="connsiteX9" fmla="*/ 5639 w 4668583"/>
              <a:gd name="connsiteY9" fmla="*/ 3759987 h 5264562"/>
              <a:gd name="connsiteX10" fmla="*/ 5 w 4668583"/>
              <a:gd name="connsiteY10" fmla="*/ 1516199 h 5264562"/>
              <a:gd name="connsiteX11" fmla="*/ 192974 w 4668583"/>
              <a:gd name="connsiteY11" fmla="*/ 1179560 h 5264562"/>
              <a:gd name="connsiteX12" fmla="*/ 2133224 w 4668583"/>
              <a:gd name="connsiteY12" fmla="*/ 52736 h 5264562"/>
              <a:gd name="connsiteX13" fmla="*/ 2326985 w 4668583"/>
              <a:gd name="connsiteY13" fmla="*/ 4 h 5264562"/>
            </a:gdLst>
            <a:ahLst/>
            <a:cxnLst/>
            <a:rect l="l" t="t" r="r" b="b"/>
            <a:pathLst>
              <a:path w="4668583" h="5264562">
                <a:moveTo>
                  <a:pt x="2326985" y="4"/>
                </a:moveTo>
                <a:cubicBezTo>
                  <a:pt x="2393978" y="-260"/>
                  <a:pt x="2461059" y="16818"/>
                  <a:pt x="2521274" y="51327"/>
                </a:cubicBezTo>
                <a:lnTo>
                  <a:pt x="4467159" y="1168292"/>
                </a:lnTo>
                <a:cubicBezTo>
                  <a:pt x="4587588" y="1237310"/>
                  <a:pt x="4662240" y="1365486"/>
                  <a:pt x="4662240" y="1504226"/>
                </a:cubicBezTo>
                <a:lnTo>
                  <a:pt x="4668579" y="3748719"/>
                </a:lnTo>
                <a:cubicBezTo>
                  <a:pt x="4669283" y="3887460"/>
                  <a:pt x="4595335" y="4015636"/>
                  <a:pt x="4475610" y="4085358"/>
                </a:cubicBezTo>
                <a:lnTo>
                  <a:pt x="2535360" y="5212182"/>
                </a:lnTo>
                <a:cubicBezTo>
                  <a:pt x="2415635" y="5281905"/>
                  <a:pt x="2267739" y="5281905"/>
                  <a:pt x="2147309" y="5212887"/>
                </a:cubicBezTo>
                <a:lnTo>
                  <a:pt x="200721" y="4095922"/>
                </a:lnTo>
                <a:cubicBezTo>
                  <a:pt x="80291" y="4026904"/>
                  <a:pt x="5639" y="3898728"/>
                  <a:pt x="5639" y="3759987"/>
                </a:cubicBezTo>
                <a:lnTo>
                  <a:pt x="5" y="1516199"/>
                </a:lnTo>
                <a:cubicBezTo>
                  <a:pt x="-699" y="1377459"/>
                  <a:pt x="73249" y="1249282"/>
                  <a:pt x="192974" y="1179560"/>
                </a:cubicBezTo>
                <a:lnTo>
                  <a:pt x="2133224" y="52736"/>
                </a:lnTo>
                <a:cubicBezTo>
                  <a:pt x="2193087" y="17875"/>
                  <a:pt x="2259992" y="268"/>
                  <a:pt x="2326985" y="4"/>
                </a:cubicBezTo>
                <a:close/>
              </a:path>
            </a:pathLst>
          </a:custGeom>
          <a:noFill/>
          <a:ln>
            <a:noFill/>
          </a:ln>
        </p:spPr>
      </p:pic>
      <p:sp>
        <p:nvSpPr>
          <p:cNvPr id="7" name="标题 1"/>
          <p:cNvSpPr txBox="1"/>
          <p:nvPr/>
        </p:nvSpPr>
        <p:spPr>
          <a:xfrm>
            <a:off x="10182782" y="5375524"/>
            <a:ext cx="3351025" cy="3778807"/>
          </a:xfrm>
          <a:custGeom>
            <a:avLst/>
            <a:gdLst>
              <a:gd name="connsiteX0" fmla="*/ 3346472 w 3351025"/>
              <a:gd name="connsiteY0" fmla="*/ 1079706 h 3778807"/>
              <a:gd name="connsiteX1" fmla="*/ 3206447 w 3351025"/>
              <a:gd name="connsiteY1" fmla="*/ 838578 h 3778807"/>
              <a:gd name="connsiteX2" fmla="*/ 1809725 w 3351025"/>
              <a:gd name="connsiteY2" fmla="*/ 36841 h 3778807"/>
              <a:gd name="connsiteX3" fmla="*/ 1531190 w 3351025"/>
              <a:gd name="connsiteY3" fmla="*/ 37852 h 3778807"/>
              <a:gd name="connsiteX4" fmla="*/ 138513 w 3351025"/>
              <a:gd name="connsiteY4" fmla="*/ 846666 h 3778807"/>
              <a:gd name="connsiteX5" fmla="*/ 4 w 3351025"/>
              <a:gd name="connsiteY5" fmla="*/ 1088300 h 3778807"/>
              <a:gd name="connsiteX6" fmla="*/ 4048 w 3351025"/>
              <a:gd name="connsiteY6" fmla="*/ 2698851 h 3778807"/>
              <a:gd name="connsiteX7" fmla="*/ 144074 w 3351025"/>
              <a:gd name="connsiteY7" fmla="*/ 2939979 h 3778807"/>
              <a:gd name="connsiteX8" fmla="*/ 1541300 w 3351025"/>
              <a:gd name="connsiteY8" fmla="*/ 3741716 h 3778807"/>
              <a:gd name="connsiteX9" fmla="*/ 1819836 w 3351025"/>
              <a:gd name="connsiteY9" fmla="*/ 3741210 h 3778807"/>
              <a:gd name="connsiteX10" fmla="*/ 3212512 w 3351025"/>
              <a:gd name="connsiteY10" fmla="*/ 2932396 h 3778807"/>
              <a:gd name="connsiteX11" fmla="*/ 3351022 w 3351025"/>
              <a:gd name="connsiteY11" fmla="*/ 2690763 h 3778807"/>
              <a:gd name="connsiteX12" fmla="*/ 3346472 w 3351025"/>
              <a:gd name="connsiteY12" fmla="*/ 1079706 h 3778807"/>
            </a:gdLst>
            <a:ahLst/>
            <a:cxnLst/>
            <a:rect l="l" t="t" r="r" b="b"/>
            <a:pathLst>
              <a:path w="3351025" h="3778807">
                <a:moveTo>
                  <a:pt x="3346472" y="1079706"/>
                </a:moveTo>
                <a:cubicBezTo>
                  <a:pt x="3346472" y="980121"/>
                  <a:pt x="3292889" y="888118"/>
                  <a:pt x="3206447" y="838578"/>
                </a:cubicBezTo>
                <a:lnTo>
                  <a:pt x="1809725" y="36841"/>
                </a:lnTo>
                <a:cubicBezTo>
                  <a:pt x="1723283" y="-12699"/>
                  <a:pt x="1617127" y="-12193"/>
                  <a:pt x="1531190" y="37852"/>
                </a:cubicBezTo>
                <a:lnTo>
                  <a:pt x="138513" y="846666"/>
                </a:lnTo>
                <a:cubicBezTo>
                  <a:pt x="52577" y="896712"/>
                  <a:pt x="-502" y="988714"/>
                  <a:pt x="4" y="1088300"/>
                </a:cubicBezTo>
                <a:lnTo>
                  <a:pt x="4048" y="2698851"/>
                </a:lnTo>
                <a:cubicBezTo>
                  <a:pt x="4048" y="2798436"/>
                  <a:pt x="57632" y="2890439"/>
                  <a:pt x="144074" y="2939979"/>
                </a:cubicBezTo>
                <a:lnTo>
                  <a:pt x="1541300" y="3741716"/>
                </a:lnTo>
                <a:cubicBezTo>
                  <a:pt x="1627742" y="3791256"/>
                  <a:pt x="1733899" y="3791256"/>
                  <a:pt x="1819836" y="3741210"/>
                </a:cubicBezTo>
                <a:lnTo>
                  <a:pt x="3212512" y="2932396"/>
                </a:lnTo>
                <a:cubicBezTo>
                  <a:pt x="3298449" y="2882351"/>
                  <a:pt x="3351527" y="2790348"/>
                  <a:pt x="3351022" y="2690763"/>
                </a:cubicBezTo>
                <a:lnTo>
                  <a:pt x="3346472" y="1079706"/>
                </a:lnTo>
                <a:close/>
              </a:path>
            </a:pathLst>
          </a:custGeom>
          <a:gradFill>
            <a:gsLst>
              <a:gs pos="0">
                <a:schemeClr val="accent1">
                  <a:lumMod val="60000"/>
                  <a:lumOff val="40000"/>
                </a:schemeClr>
              </a:gs>
              <a:gs pos="100000">
                <a:schemeClr val="accent1">
                  <a:lumMod val="60000"/>
                  <a:lumOff val="40000"/>
                  <a:alpha val="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9721945" y="-3072804"/>
            <a:ext cx="4291280" cy="4839093"/>
          </a:xfrm>
          <a:custGeom>
            <a:avLst/>
            <a:gdLst>
              <a:gd name="connsiteX0" fmla="*/ 4285450 w 4291280"/>
              <a:gd name="connsiteY0" fmla="*/ 1382658 h 4839093"/>
              <a:gd name="connsiteX1" fmla="*/ 4106135 w 4291280"/>
              <a:gd name="connsiteY1" fmla="*/ 1073873 h 4839093"/>
              <a:gd name="connsiteX2" fmla="*/ 2317511 w 4291280"/>
              <a:gd name="connsiteY2" fmla="*/ 47178 h 4839093"/>
              <a:gd name="connsiteX3" fmla="*/ 1960823 w 4291280"/>
              <a:gd name="connsiteY3" fmla="*/ 48473 h 4839093"/>
              <a:gd name="connsiteX4" fmla="*/ 177378 w 4291280"/>
              <a:gd name="connsiteY4" fmla="*/ 1084230 h 4839093"/>
              <a:gd name="connsiteX5" fmla="*/ 5 w 4291280"/>
              <a:gd name="connsiteY5" fmla="*/ 1393663 h 4839093"/>
              <a:gd name="connsiteX6" fmla="*/ 5183 w 4291280"/>
              <a:gd name="connsiteY6" fmla="*/ 3456114 h 4839093"/>
              <a:gd name="connsiteX7" fmla="*/ 184499 w 4291280"/>
              <a:gd name="connsiteY7" fmla="*/ 3764899 h 4839093"/>
              <a:gd name="connsiteX8" fmla="*/ 1973769 w 4291280"/>
              <a:gd name="connsiteY8" fmla="*/ 4791594 h 4839093"/>
              <a:gd name="connsiteX9" fmla="*/ 2330458 w 4291280"/>
              <a:gd name="connsiteY9" fmla="*/ 4790946 h 4839093"/>
              <a:gd name="connsiteX10" fmla="*/ 4113903 w 4291280"/>
              <a:gd name="connsiteY10" fmla="*/ 3755189 h 4839093"/>
              <a:gd name="connsiteX11" fmla="*/ 4291276 w 4291280"/>
              <a:gd name="connsiteY11" fmla="*/ 3445757 h 4839093"/>
              <a:gd name="connsiteX12" fmla="*/ 4285450 w 4291280"/>
              <a:gd name="connsiteY12" fmla="*/ 1382658 h 4839093"/>
            </a:gdLst>
            <a:ahLst/>
            <a:cxnLst/>
            <a:rect l="l" t="t" r="r" b="b"/>
            <a:pathLst>
              <a:path w="4291280" h="4839093">
                <a:moveTo>
                  <a:pt x="4285450" y="1382658"/>
                </a:moveTo>
                <a:cubicBezTo>
                  <a:pt x="4285450" y="1255130"/>
                  <a:pt x="4216831" y="1137313"/>
                  <a:pt x="4106135" y="1073873"/>
                </a:cubicBezTo>
                <a:lnTo>
                  <a:pt x="2317511" y="47178"/>
                </a:lnTo>
                <a:cubicBezTo>
                  <a:pt x="2206815" y="-16262"/>
                  <a:pt x="2070872" y="-15615"/>
                  <a:pt x="1960823" y="48473"/>
                </a:cubicBezTo>
                <a:lnTo>
                  <a:pt x="177378" y="1084230"/>
                </a:lnTo>
                <a:cubicBezTo>
                  <a:pt x="67329" y="1148318"/>
                  <a:pt x="-643" y="1266135"/>
                  <a:pt x="5" y="1393663"/>
                </a:cubicBezTo>
                <a:lnTo>
                  <a:pt x="5183" y="3456114"/>
                </a:lnTo>
                <a:cubicBezTo>
                  <a:pt x="5183" y="3583642"/>
                  <a:pt x="73802" y="3701459"/>
                  <a:pt x="184499" y="3764899"/>
                </a:cubicBezTo>
                <a:lnTo>
                  <a:pt x="1973769" y="4791594"/>
                </a:lnTo>
                <a:cubicBezTo>
                  <a:pt x="2084466" y="4855034"/>
                  <a:pt x="2220409" y="4855034"/>
                  <a:pt x="2330458" y="4790946"/>
                </a:cubicBezTo>
                <a:lnTo>
                  <a:pt x="4113903" y="3755189"/>
                </a:lnTo>
                <a:cubicBezTo>
                  <a:pt x="4223952" y="3691102"/>
                  <a:pt x="4291924" y="3573284"/>
                  <a:pt x="4291276" y="3445757"/>
                </a:cubicBezTo>
                <a:lnTo>
                  <a:pt x="4285450" y="1382658"/>
                </a:lnTo>
                <a:close/>
              </a:path>
            </a:pathLst>
          </a:custGeom>
          <a:gradFill>
            <a:gsLst>
              <a:gs pos="0">
                <a:schemeClr val="accent1"/>
              </a:gs>
              <a:gs pos="100000">
                <a:schemeClr val="accent1">
                  <a:lumMod val="20000"/>
                  <a:lumOff val="80000"/>
                  <a:alpha val="4400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3635" y="3465998"/>
            <a:ext cx="935682" cy="1055128"/>
          </a:xfrm>
          <a:custGeom>
            <a:avLst/>
            <a:gdLst>
              <a:gd name="connsiteX0" fmla="*/ 934411 w 935682"/>
              <a:gd name="connsiteY0" fmla="*/ 301478 h 1055128"/>
              <a:gd name="connsiteX1" fmla="*/ 895312 w 935682"/>
              <a:gd name="connsiteY1" fmla="*/ 234150 h 1055128"/>
              <a:gd name="connsiteX2" fmla="*/ 505316 w 935682"/>
              <a:gd name="connsiteY2" fmla="*/ 10287 h 1055128"/>
              <a:gd name="connsiteX3" fmla="*/ 427543 w 935682"/>
              <a:gd name="connsiteY3" fmla="*/ 10569 h 1055128"/>
              <a:gd name="connsiteX4" fmla="*/ 38676 w 935682"/>
              <a:gd name="connsiteY4" fmla="*/ 236408 h 1055128"/>
              <a:gd name="connsiteX5" fmla="*/ 1 w 935682"/>
              <a:gd name="connsiteY5" fmla="*/ 303878 h 1055128"/>
              <a:gd name="connsiteX6" fmla="*/ 1130 w 935682"/>
              <a:gd name="connsiteY6" fmla="*/ 753580 h 1055128"/>
              <a:gd name="connsiteX7" fmla="*/ 40229 w 935682"/>
              <a:gd name="connsiteY7" fmla="*/ 820908 h 1055128"/>
              <a:gd name="connsiteX8" fmla="*/ 430366 w 935682"/>
              <a:gd name="connsiteY8" fmla="*/ 1044772 h 1055128"/>
              <a:gd name="connsiteX9" fmla="*/ 508139 w 935682"/>
              <a:gd name="connsiteY9" fmla="*/ 1044630 h 1055128"/>
              <a:gd name="connsiteX10" fmla="*/ 897006 w 935682"/>
              <a:gd name="connsiteY10" fmla="*/ 818791 h 1055128"/>
              <a:gd name="connsiteX11" fmla="*/ 935681 w 935682"/>
              <a:gd name="connsiteY11" fmla="*/ 751322 h 1055128"/>
              <a:gd name="connsiteX12" fmla="*/ 934411 w 935682"/>
              <a:gd name="connsiteY12" fmla="*/ 301478 h 1055128"/>
            </a:gdLst>
            <a:ahLst/>
            <a:cxnLst/>
            <a:rect l="l" t="t" r="r" b="b"/>
            <a:pathLst>
              <a:path w="935682" h="1055128">
                <a:moveTo>
                  <a:pt x="934411" y="301478"/>
                </a:moveTo>
                <a:cubicBezTo>
                  <a:pt x="934411" y="273672"/>
                  <a:pt x="919449" y="247983"/>
                  <a:pt x="895312" y="234150"/>
                </a:cubicBezTo>
                <a:lnTo>
                  <a:pt x="505316" y="10287"/>
                </a:lnTo>
                <a:cubicBezTo>
                  <a:pt x="481180" y="-3546"/>
                  <a:pt x="451538" y="-3405"/>
                  <a:pt x="427543" y="10569"/>
                </a:cubicBezTo>
                <a:lnTo>
                  <a:pt x="38676" y="236408"/>
                </a:lnTo>
                <a:cubicBezTo>
                  <a:pt x="14681" y="250382"/>
                  <a:pt x="-140" y="276071"/>
                  <a:pt x="1" y="303878"/>
                </a:cubicBezTo>
                <a:lnTo>
                  <a:pt x="1130" y="753580"/>
                </a:lnTo>
                <a:cubicBezTo>
                  <a:pt x="1130" y="781387"/>
                  <a:pt x="16092" y="807076"/>
                  <a:pt x="40229" y="820908"/>
                </a:cubicBezTo>
                <a:lnTo>
                  <a:pt x="430366" y="1044772"/>
                </a:lnTo>
                <a:cubicBezTo>
                  <a:pt x="454502" y="1058604"/>
                  <a:pt x="484144" y="1058604"/>
                  <a:pt x="508139" y="1044630"/>
                </a:cubicBezTo>
                <a:lnTo>
                  <a:pt x="897006" y="818791"/>
                </a:lnTo>
                <a:cubicBezTo>
                  <a:pt x="921001" y="804817"/>
                  <a:pt x="935822" y="779128"/>
                  <a:pt x="935681" y="751322"/>
                </a:cubicBezTo>
                <a:lnTo>
                  <a:pt x="934411" y="301478"/>
                </a:lnTo>
                <a:close/>
              </a:path>
            </a:pathLst>
          </a:custGeom>
          <a:gradFill>
            <a:gsLst>
              <a:gs pos="0">
                <a:schemeClr val="accent1">
                  <a:lumMod val="20000"/>
                  <a:lumOff val="80000"/>
                </a:schemeClr>
              </a:gs>
              <a:gs pos="100000">
                <a:schemeClr val="accent1">
                  <a:lumMod val="60000"/>
                  <a:lumOff val="40000"/>
                </a:schemeClr>
              </a:gs>
            </a:gsLst>
            <a:lin ang="5400000" scaled="0"/>
          </a:gradFill>
          <a:ln w="140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6499917" y="3566902"/>
            <a:ext cx="756730" cy="853332"/>
          </a:xfrm>
          <a:custGeom>
            <a:avLst/>
            <a:gdLst>
              <a:gd name="connsiteX0" fmla="*/ 755702 w 756730"/>
              <a:gd name="connsiteY0" fmla="*/ 243820 h 853332"/>
              <a:gd name="connsiteX1" fmla="*/ 724081 w 756730"/>
              <a:gd name="connsiteY1" fmla="*/ 189368 h 853332"/>
              <a:gd name="connsiteX2" fmla="*/ 408673 w 756730"/>
              <a:gd name="connsiteY2" fmla="*/ 8319 h 853332"/>
              <a:gd name="connsiteX3" fmla="*/ 345774 w 756730"/>
              <a:gd name="connsiteY3" fmla="*/ 8548 h 853332"/>
              <a:gd name="connsiteX4" fmla="*/ 31279 w 756730"/>
              <a:gd name="connsiteY4" fmla="*/ 191195 h 853332"/>
              <a:gd name="connsiteX5" fmla="*/ 1 w 756730"/>
              <a:gd name="connsiteY5" fmla="*/ 245760 h 853332"/>
              <a:gd name="connsiteX6" fmla="*/ 914 w 756730"/>
              <a:gd name="connsiteY6" fmla="*/ 609456 h 853332"/>
              <a:gd name="connsiteX7" fmla="*/ 32535 w 756730"/>
              <a:gd name="connsiteY7" fmla="*/ 663907 h 853332"/>
              <a:gd name="connsiteX8" fmla="*/ 348057 w 756730"/>
              <a:gd name="connsiteY8" fmla="*/ 844956 h 853332"/>
              <a:gd name="connsiteX9" fmla="*/ 410956 w 756730"/>
              <a:gd name="connsiteY9" fmla="*/ 844842 h 853332"/>
              <a:gd name="connsiteX10" fmla="*/ 725451 w 756730"/>
              <a:gd name="connsiteY10" fmla="*/ 662195 h 853332"/>
              <a:gd name="connsiteX11" fmla="*/ 756729 w 756730"/>
              <a:gd name="connsiteY11" fmla="*/ 607629 h 853332"/>
              <a:gd name="connsiteX12" fmla="*/ 755702 w 756730"/>
              <a:gd name="connsiteY12" fmla="*/ 243820 h 853332"/>
            </a:gdLst>
            <a:ahLst/>
            <a:cxnLst/>
            <a:rect l="l" t="t" r="r" b="b"/>
            <a:pathLst>
              <a:path w="756730" h="853332">
                <a:moveTo>
                  <a:pt x="755702" y="243820"/>
                </a:moveTo>
                <a:cubicBezTo>
                  <a:pt x="755702" y="221331"/>
                  <a:pt x="743602" y="200555"/>
                  <a:pt x="724081" y="189368"/>
                </a:cubicBezTo>
                <a:lnTo>
                  <a:pt x="408673" y="8319"/>
                </a:lnTo>
                <a:cubicBezTo>
                  <a:pt x="389153" y="-2868"/>
                  <a:pt x="365180" y="-2753"/>
                  <a:pt x="345774" y="8548"/>
                </a:cubicBezTo>
                <a:lnTo>
                  <a:pt x="31279" y="191195"/>
                </a:lnTo>
                <a:cubicBezTo>
                  <a:pt x="11873" y="202496"/>
                  <a:pt x="-113" y="223272"/>
                  <a:pt x="1" y="245760"/>
                </a:cubicBezTo>
                <a:lnTo>
                  <a:pt x="914" y="609456"/>
                </a:lnTo>
                <a:cubicBezTo>
                  <a:pt x="914" y="631944"/>
                  <a:pt x="13014" y="652720"/>
                  <a:pt x="32535" y="663907"/>
                </a:cubicBezTo>
                <a:lnTo>
                  <a:pt x="348057" y="844956"/>
                </a:lnTo>
                <a:cubicBezTo>
                  <a:pt x="367578" y="856143"/>
                  <a:pt x="391550" y="856143"/>
                  <a:pt x="410956" y="844842"/>
                </a:cubicBezTo>
                <a:lnTo>
                  <a:pt x="725451" y="662195"/>
                </a:lnTo>
                <a:cubicBezTo>
                  <a:pt x="744857" y="650894"/>
                  <a:pt x="756843" y="630118"/>
                  <a:pt x="756729" y="607629"/>
                </a:cubicBezTo>
                <a:lnTo>
                  <a:pt x="755702" y="243820"/>
                </a:lnTo>
                <a:close/>
              </a:path>
            </a:pathLst>
          </a:custGeom>
          <a:solidFill>
            <a:schemeClr val="accent1"/>
          </a:solidFill>
          <a:ln w="1131"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6698750" y="3827093"/>
            <a:ext cx="344111" cy="33300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2270" y="3261815"/>
            <a:ext cx="5402015" cy="1681937"/>
          </a:xfrm>
          <a:prstGeom prst="rect">
            <a:avLst/>
          </a:prstGeom>
          <a:noFill/>
          <a:ln>
            <a:noFill/>
          </a:ln>
        </p:spPr>
        <p:txBody>
          <a:bodyPr vert="horz" wrap="square" lIns="0" tIns="0" rIns="0" bIns="0" rtlCol="0" anchor="t"/>
          <a:lstStyle/>
          <a:p>
            <a:pPr algn="l">
              <a:lnSpc>
                <a:spcPct val="130000"/>
              </a:lnSpc>
            </a:pPr>
            <a:r>
              <a:rPr kumimoji="1" lang="en-US" altLang="zh-CN" sz="4200">
                <a:ln w="8890">
                  <a:noFill/>
                </a:ln>
                <a:solidFill>
                  <a:srgbClr val="262626">
                    <a:alpha val="100000"/>
                  </a:srgbClr>
                </a:solidFill>
                <a:latin typeface="Source Han Serif SC Regular"/>
                <a:ea typeface="Source Han Serif SC Regular"/>
                <a:cs typeface="Source Han Serif SC Regular"/>
              </a:rPr>
              <a:t>系统实现与算法</a:t>
            </a:r>
            <a:endParaRPr kumimoji="1" lang="zh-CN" altLang="en-US"/>
          </a:p>
        </p:txBody>
      </p:sp>
      <p:cxnSp>
        <p:nvCxnSpPr>
          <p:cNvPr id="13" name="标题 1"/>
          <p:cNvCxnSpPr/>
          <p:nvPr/>
        </p:nvCxnSpPr>
        <p:spPr>
          <a:xfrm>
            <a:off x="2608516" y="5476444"/>
            <a:ext cx="3429000" cy="0"/>
          </a:xfrm>
          <a:prstGeom prst="line">
            <a:avLst/>
          </a:prstGeom>
          <a:noFill/>
          <a:ln w="12700" cap="sq">
            <a:solidFill>
              <a:schemeClr val="bg1">
                <a:lumMod val="75000"/>
              </a:schemeClr>
            </a:solidFill>
            <a:prstDash val="dash"/>
            <a:miter/>
          </a:ln>
        </p:spPr>
      </p:cxnSp>
      <p:sp>
        <p:nvSpPr>
          <p:cNvPr id="16" name="标题 1"/>
          <p:cNvSpPr txBox="1"/>
          <p:nvPr/>
        </p:nvSpPr>
        <p:spPr>
          <a:xfrm>
            <a:off x="5067878" y="2603792"/>
            <a:ext cx="829728" cy="280275"/>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21570514">
            <a:off x="638191" y="726865"/>
            <a:ext cx="2323598" cy="562496"/>
          </a:xfrm>
          <a:prstGeom prst="round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1192756">
            <a:off x="640861" y="672153"/>
            <a:ext cx="2379472" cy="591671"/>
          </a:xfrm>
          <a:prstGeom prst="roundRect">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21192756">
            <a:off x="748941" y="1051585"/>
            <a:ext cx="80682" cy="806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361201">
            <a:off x="-41689" y="1050520"/>
            <a:ext cx="820987" cy="364103"/>
          </a:xfrm>
          <a:custGeom>
            <a:avLst/>
            <a:gdLst>
              <a:gd name="connsiteX0" fmla="*/ 820987 w 820987"/>
              <a:gd name="connsiteY0" fmla="*/ 0 h 364103"/>
              <a:gd name="connsiteX1" fmla="*/ 117602 w 820987"/>
              <a:gd name="connsiteY1" fmla="*/ 120580 h 364103"/>
              <a:gd name="connsiteX2" fmla="*/ 17119 w 820987"/>
              <a:gd name="connsiteY2" fmla="*/ 351692 h 364103"/>
              <a:gd name="connsiteX3" fmla="*/ 298473 w 820987"/>
              <a:gd name="connsiteY3" fmla="*/ 311499 h 364103"/>
              <a:gd name="connsiteX4" fmla="*/ 700407 w 820987"/>
              <a:gd name="connsiteY4" fmla="*/ 130628 h 364103"/>
            </a:gdLst>
            <a:ahLst/>
            <a:cxnLst/>
            <a:rect l="l" t="t" r="r" b="b"/>
            <a:pathLst>
              <a:path w="820987" h="364103">
                <a:moveTo>
                  <a:pt x="820987" y="0"/>
                </a:moveTo>
                <a:cubicBezTo>
                  <a:pt x="536283" y="30982"/>
                  <a:pt x="251580" y="61965"/>
                  <a:pt x="117602" y="120580"/>
                </a:cubicBezTo>
                <a:cubicBezTo>
                  <a:pt x="-16376" y="179195"/>
                  <a:pt x="-13026" y="319872"/>
                  <a:pt x="17119" y="351692"/>
                </a:cubicBezTo>
                <a:cubicBezTo>
                  <a:pt x="47264" y="383512"/>
                  <a:pt x="184592" y="348343"/>
                  <a:pt x="298473" y="311499"/>
                </a:cubicBezTo>
                <a:cubicBezTo>
                  <a:pt x="412354" y="274655"/>
                  <a:pt x="556380" y="202641"/>
                  <a:pt x="700407" y="130628"/>
                </a:cubicBezTo>
              </a:path>
            </a:pathLst>
          </a:custGeom>
          <a:noFill/>
          <a:ln w="19050" cap="sq">
            <a:solidFill>
              <a:schemeClr val="accent1">
                <a:lumMod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869600" y="1551022"/>
            <a:ext cx="2437622" cy="1744297"/>
          </a:xfrm>
          <a:prstGeom prst="rect">
            <a:avLst/>
          </a:prstGeom>
          <a:noFill/>
          <a:ln cap="sq">
            <a:noFill/>
          </a:ln>
          <a:effectLst/>
        </p:spPr>
        <p:txBody>
          <a:bodyPr vert="horz" wrap="square" lIns="0" tIns="0" rIns="0" bIns="0" rtlCol="0" anchor="b"/>
          <a:lstStyle/>
          <a:p>
            <a:pPr algn="r">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Part-</a:t>
            </a:r>
            <a:endParaRPr kumimoji="1" lang="zh-CN" altLang="en-US"/>
          </a:p>
        </p:txBody>
      </p:sp>
      <p:sp>
        <p:nvSpPr>
          <p:cNvPr id="22" name="标题 1"/>
          <p:cNvSpPr txBox="1"/>
          <p:nvPr/>
        </p:nvSpPr>
        <p:spPr>
          <a:xfrm>
            <a:off x="3404938" y="1130300"/>
            <a:ext cx="2108758" cy="2165019"/>
          </a:xfrm>
          <a:prstGeom prst="rect">
            <a:avLst/>
          </a:prstGeom>
          <a:noFill/>
          <a:ln cap="sq">
            <a:noFill/>
          </a:ln>
          <a:effectLst/>
        </p:spPr>
        <p:txBody>
          <a:bodyPr vert="horz" wrap="square" lIns="0" tIns="0" rIns="0" bIns="0" rtlCol="0" anchor="b"/>
          <a:lstStyle/>
          <a:p>
            <a:pPr algn="l">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04</a:t>
            </a:r>
            <a:endParaRPr kumimoji="1" lang="zh-CN" altLang="en-US"/>
          </a:p>
        </p:txBody>
      </p:sp>
      <p:sp>
        <p:nvSpPr>
          <p:cNvPr id="23" name="标题 1"/>
          <p:cNvSpPr txBox="1"/>
          <p:nvPr/>
        </p:nvSpPr>
        <p:spPr>
          <a:xfrm>
            <a:off x="10421856" y="5130428"/>
            <a:ext cx="986589" cy="986589"/>
          </a:xfrm>
          <a:prstGeom prst="ellipse">
            <a:avLst/>
          </a:prstGeom>
          <a:solidFill>
            <a:schemeClr val="bg1">
              <a:alpha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a:off x="10774705" y="5438484"/>
            <a:ext cx="429752" cy="370476"/>
          </a:xfrm>
          <a:prstGeom prst="triangle">
            <a:avLst/>
          </a:prstGeom>
          <a:solidFill>
            <a:schemeClr val="accent2"/>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2112382"/>
            <a:ext cx="3312000" cy="3456000"/>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1812400" y="1648313"/>
            <a:ext cx="1008000" cy="1008000"/>
          </a:xfrm>
          <a:prstGeom prst="ellipse">
            <a:avLst/>
          </a:prstGeom>
          <a:solidFill>
            <a:schemeClr val="bg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1875333" y="1711246"/>
            <a:ext cx="882134" cy="882134"/>
          </a:xfrm>
          <a:prstGeom prst="ellipse">
            <a:avLst/>
          </a:prstGeom>
          <a:gradFill>
            <a:gsLst>
              <a:gs pos="0">
                <a:schemeClr val="accent1">
                  <a:lumMod val="60000"/>
                  <a:lumOff val="40000"/>
                </a:schemeClr>
              </a:gs>
              <a:gs pos="100000">
                <a:schemeClr val="accent1"/>
              </a:gs>
            </a:gsLst>
            <a:lin ang="54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128247" y="1987588"/>
            <a:ext cx="376306" cy="329450"/>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a:off x="4433650" y="2112382"/>
            <a:ext cx="3312000" cy="3456000"/>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5585650" y="1648313"/>
            <a:ext cx="1008000" cy="1008000"/>
          </a:xfrm>
          <a:prstGeom prst="ellipse">
            <a:avLst/>
          </a:prstGeom>
          <a:solidFill>
            <a:schemeClr val="bg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5648583" y="1711246"/>
            <a:ext cx="882134" cy="882134"/>
          </a:xfrm>
          <a:prstGeom prst="ellipse">
            <a:avLst/>
          </a:prstGeom>
          <a:gradFill>
            <a:gsLst>
              <a:gs pos="0">
                <a:schemeClr val="accent2">
                  <a:lumMod val="60000"/>
                  <a:lumOff val="40000"/>
                </a:schemeClr>
              </a:gs>
              <a:gs pos="100000">
                <a:schemeClr val="accent2"/>
              </a:gs>
            </a:gsLst>
            <a:lin ang="5400000" scaled="0"/>
          </a:gradFill>
          <a:ln w="381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901498" y="1996685"/>
            <a:ext cx="376304" cy="31125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nvSpPr>
        <p:spPr>
          <a:xfrm>
            <a:off x="8206900" y="2112382"/>
            <a:ext cx="3312000" cy="3456000"/>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a:off x="9358900" y="1648313"/>
            <a:ext cx="1008000" cy="1008000"/>
          </a:xfrm>
          <a:prstGeom prst="ellipse">
            <a:avLst/>
          </a:prstGeom>
          <a:solidFill>
            <a:schemeClr val="bg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9421833" y="1711246"/>
            <a:ext cx="882134" cy="882134"/>
          </a:xfrm>
          <a:prstGeom prst="ellipse">
            <a:avLst/>
          </a:prstGeom>
          <a:gradFill>
            <a:gsLst>
              <a:gs pos="0">
                <a:schemeClr val="accent1">
                  <a:lumMod val="60000"/>
                  <a:lumOff val="40000"/>
                </a:schemeClr>
              </a:gs>
              <a:gs pos="100000">
                <a:schemeClr val="accent1"/>
              </a:gs>
            </a:gsLst>
            <a:lin ang="54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674747" y="1996685"/>
            <a:ext cx="376304" cy="31125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7" name="标题 1"/>
          <p:cNvSpPr txBox="1"/>
          <p:nvPr/>
        </p:nvSpPr>
        <p:spPr>
          <a:xfrm>
            <a:off x="876400" y="2899218"/>
            <a:ext cx="2880000" cy="324000"/>
          </a:xfrm>
          <a:prstGeom prst="rect">
            <a:avLst/>
          </a:prstGeom>
          <a:noFill/>
          <a:ln w="12700" cap="sq">
            <a:noFill/>
            <a:miter/>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数据层</a:t>
            </a:r>
            <a:endParaRPr kumimoji="1" lang="zh-CN" altLang="en-US"/>
          </a:p>
        </p:txBody>
      </p:sp>
      <p:sp>
        <p:nvSpPr>
          <p:cNvPr id="18" name="标题 1"/>
          <p:cNvSpPr txBox="1"/>
          <p:nvPr/>
        </p:nvSpPr>
        <p:spPr>
          <a:xfrm>
            <a:off x="876400" y="3389408"/>
            <a:ext cx="2880000" cy="1980000"/>
          </a:xfrm>
          <a:prstGeom prst="rect">
            <a:avLst/>
          </a:prstGeom>
          <a:noFill/>
          <a:ln>
            <a:noFill/>
          </a:ln>
        </p:spPr>
        <p:txBody>
          <a:bodyPr vert="horz" wrap="square" lIns="0" tIns="0" rIns="0" bIns="0" rtlCol="0" anchor="t"/>
          <a:lstStyle/>
          <a:p>
            <a:pPr algn="ctr">
              <a:lnSpc>
                <a:spcPct val="150000"/>
              </a:lnSpc>
            </a:pPr>
            <a:r>
              <a:rPr kumimoji="1" lang="en-US" altLang="zh-CN" sz="995">
                <a:ln w="12700">
                  <a:noFill/>
                </a:ln>
                <a:solidFill>
                  <a:srgbClr val="262626">
                    <a:alpha val="100000"/>
                  </a:srgbClr>
                </a:solidFill>
                <a:latin typeface="Source Han Sans CN Normal"/>
                <a:ea typeface="Source Han Sans CN Normal"/>
                <a:cs typeface="Source Han Sans CN Normal"/>
              </a:rPr>
              <a:t>数据层采用CSV 存储 + 知识图谱建模的混合架构，通过多维度数据处理与语义增强，为上层应用提供结构化知识支撑。核心包含：基础数据层：基于 Pandas 处理 CSV 文件，存储景点名称、评分、地址等原始信息；知识图谱层：利用 NetworkX 构建有向多重图，定义景点、主题、人群、区域四类节点，通过HAS_THEME/LOCATED_IN等关系边实现语义关联；增强处理层：结合 Ollama 调用 LLM 模型补全地址信息，通过缓存机制提升数据检索效率。</a:t>
            </a:r>
            <a:endParaRPr kumimoji="1" lang="en-US" altLang="zh-CN" sz="995">
              <a:ln w="12700">
                <a:noFill/>
              </a:ln>
              <a:solidFill>
                <a:srgbClr val="262626">
                  <a:alpha val="100000"/>
                </a:srgbClr>
              </a:solidFill>
              <a:latin typeface="Source Han Sans CN Normal"/>
              <a:ea typeface="Source Han Sans CN Normal"/>
              <a:cs typeface="Source Han Sans CN Normal"/>
            </a:endParaRPr>
          </a:p>
        </p:txBody>
      </p:sp>
      <p:sp>
        <p:nvSpPr>
          <p:cNvPr id="19" name="标题 1"/>
          <p:cNvSpPr txBox="1"/>
          <p:nvPr/>
        </p:nvSpPr>
        <p:spPr>
          <a:xfrm>
            <a:off x="4649650" y="2899218"/>
            <a:ext cx="2880000" cy="324000"/>
          </a:xfrm>
          <a:prstGeom prst="rect">
            <a:avLst/>
          </a:prstGeom>
          <a:noFill/>
          <a:ln w="12700" cap="sq">
            <a:noFill/>
            <a:miter/>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逻辑层</a:t>
            </a:r>
            <a:endParaRPr kumimoji="1" lang="zh-CN" altLang="en-US"/>
          </a:p>
        </p:txBody>
      </p:sp>
      <p:sp>
        <p:nvSpPr>
          <p:cNvPr id="20" name="标题 1"/>
          <p:cNvSpPr txBox="1"/>
          <p:nvPr/>
        </p:nvSpPr>
        <p:spPr>
          <a:xfrm>
            <a:off x="4649650" y="3389408"/>
            <a:ext cx="2880000" cy="1980000"/>
          </a:xfrm>
          <a:prstGeom prst="rect">
            <a:avLst/>
          </a:prstGeom>
          <a:noFill/>
          <a:ln>
            <a:noFill/>
          </a:ln>
        </p:spPr>
        <p:txBody>
          <a:bodyPr vert="horz" wrap="square" lIns="0" tIns="0" rIns="0" bIns="0" rtlCol="0" anchor="t"/>
          <a:lstStyle/>
          <a:p>
            <a:pPr algn="ctr">
              <a:lnSpc>
                <a:spcPct val="150000"/>
              </a:lnSpc>
            </a:pPr>
            <a:r>
              <a:rPr kumimoji="1" lang="en-US" altLang="zh-CN" sz="945">
                <a:ln w="12700">
                  <a:noFill/>
                </a:ln>
                <a:solidFill>
                  <a:srgbClr val="262626">
                    <a:alpha val="100000"/>
                  </a:srgbClr>
                </a:solidFill>
                <a:latin typeface="Source Han Sans CN Normal"/>
                <a:ea typeface="Source Han Sans CN Normal"/>
                <a:cs typeface="Source Han Sans CN Normal"/>
              </a:rPr>
              <a:t>实现系统的核心业务逻辑，包括知识图谱的构建、更新和维护，表检索的处理和分析，以及推荐算法的执行。运用自然语言处理、机器学习和数据挖掘等技术，对数据进行深度分析和挖掘，提取有价值的信息和知识。根据用户的偏好设置和实时需求，构建个性化的用户模型，为精准推荐提供依据。通过对知识图谱和表检索结果的综合分析，运用推荐算法生成符合用户需求的旅游推荐列表，并对推荐结果进行排序和筛选，确保推荐的质量和效果。</a:t>
            </a:r>
            <a:endParaRPr kumimoji="1" lang="zh-CN" altLang="en-US"/>
          </a:p>
        </p:txBody>
      </p:sp>
      <p:sp>
        <p:nvSpPr>
          <p:cNvPr id="21" name="标题 1"/>
          <p:cNvSpPr txBox="1"/>
          <p:nvPr/>
        </p:nvSpPr>
        <p:spPr>
          <a:xfrm>
            <a:off x="8422900" y="2899218"/>
            <a:ext cx="2880000" cy="324000"/>
          </a:xfrm>
          <a:prstGeom prst="rect">
            <a:avLst/>
          </a:prstGeom>
          <a:noFill/>
          <a:ln w="12700" cap="sq">
            <a:noFill/>
            <a:miter/>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接口层</a:t>
            </a:r>
            <a:endParaRPr kumimoji="1" lang="zh-CN" altLang="en-US"/>
          </a:p>
        </p:txBody>
      </p:sp>
      <p:sp>
        <p:nvSpPr>
          <p:cNvPr id="22" name="标题 1"/>
          <p:cNvSpPr txBox="1"/>
          <p:nvPr/>
        </p:nvSpPr>
        <p:spPr>
          <a:xfrm>
            <a:off x="8422900" y="3389408"/>
            <a:ext cx="2880000" cy="1980000"/>
          </a:xfrm>
          <a:prstGeom prst="rect">
            <a:avLst/>
          </a:prstGeom>
          <a:noFill/>
          <a:ln>
            <a:noFill/>
          </a:ln>
        </p:spPr>
        <p:txBody>
          <a:bodyPr vert="horz" wrap="square" lIns="0" tIns="0" rIns="0" bIns="0" rtlCol="0" anchor="t"/>
          <a:lstStyle/>
          <a:p>
            <a:pPr algn="ctr">
              <a:lnSpc>
                <a:spcPct val="150000"/>
              </a:lnSpc>
            </a:pPr>
            <a:r>
              <a:rPr kumimoji="1" lang="en-US" altLang="zh-CN" sz="1055">
                <a:ln w="12700">
                  <a:noFill/>
                </a:ln>
                <a:solidFill>
                  <a:srgbClr val="262626">
                    <a:alpha val="100000"/>
                  </a:srgbClr>
                </a:solidFill>
                <a:latin typeface="Source Han Sans CN Normal"/>
                <a:ea typeface="Source Han Sans CN Normal"/>
                <a:cs typeface="Source Han Sans CN Normal"/>
              </a:rPr>
              <a:t>提供与用户和其他系统交互的接口，包括用户界面接口和外部系统接口。用户界面接口采用友好、直观的设计，支持多种交互方式，如网页端、移动端应用，方便用户输入需求和获取推荐结果。</a:t>
            </a:r>
            <a:r>
              <a:rPr kumimoji="1" lang="zh-CN" altLang="en-US" sz="1055">
                <a:ln w="12700">
                  <a:noFill/>
                </a:ln>
                <a:solidFill>
                  <a:srgbClr val="262626">
                    <a:alpha val="100000"/>
                  </a:srgbClr>
                </a:solidFill>
                <a:latin typeface="Source Han Sans CN Normal"/>
                <a:ea typeface="Source Han Sans CN Normal"/>
                <a:cs typeface="Source Han Sans CN Normal"/>
              </a:rPr>
              <a:t>希望</a:t>
            </a:r>
            <a:r>
              <a:rPr kumimoji="1" lang="en-US" altLang="zh-CN" sz="1055">
                <a:ln w="12700">
                  <a:noFill/>
                </a:ln>
                <a:solidFill>
                  <a:srgbClr val="262626">
                    <a:alpha val="100000"/>
                  </a:srgbClr>
                </a:solidFill>
                <a:latin typeface="Source Han Sans CN Normal"/>
                <a:ea typeface="Source Han Sans CN Normal"/>
                <a:cs typeface="Source Han Sans CN Normal"/>
              </a:rPr>
              <a:t>为用户提供更全面、便捷的旅游服务。</a:t>
            </a:r>
            <a:endParaRPr kumimoji="1" lang="zh-CN" altLang="en-US"/>
          </a:p>
        </p:txBody>
      </p:sp>
      <p:sp>
        <p:nvSpPr>
          <p:cNvPr id="23"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系统架构设计</a:t>
            </a:r>
            <a:endParaRPr kumimoji="1" lang="zh-CN" altLang="en-US"/>
          </a:p>
        </p:txBody>
      </p:sp>
      <p:sp>
        <p:nvSpPr>
          <p:cNvPr id="24"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177290" y="2001520"/>
            <a:ext cx="3759200" cy="3759200"/>
          </a:xfrm>
          <a:prstGeom prst="ellipse">
            <a:avLst/>
          </a:prstGeom>
          <a:gradFill>
            <a:gsLst>
              <a:gs pos="0">
                <a:schemeClr val="accent1">
                  <a:lumMod val="20000"/>
                  <a:lumOff val="80000"/>
                </a:schemeClr>
              </a:gs>
              <a:gs pos="81000">
                <a:schemeClr val="accent1">
                  <a:lumMod val="20000"/>
                  <a:lumOff val="80000"/>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77290" y="2499360"/>
            <a:ext cx="2763520" cy="276352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77290" y="2631440"/>
            <a:ext cx="2499360" cy="2499360"/>
          </a:xfrm>
          <a:prstGeom prst="ellipse">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389718" y="2843868"/>
            <a:ext cx="2074504" cy="2074504"/>
          </a:xfrm>
          <a:prstGeom prst="ellipse">
            <a:avLst/>
          </a:prstGeom>
          <a:noFill/>
          <a:ln w="12700" cap="sq">
            <a:gradFill>
              <a:gsLst>
                <a:gs pos="0">
                  <a:schemeClr val="accent1">
                    <a:lumMod val="5000"/>
                    <a:lumOff val="95000"/>
                  </a:schemeClr>
                </a:gs>
                <a:gs pos="93000">
                  <a:schemeClr val="bg1">
                    <a:alpha val="0"/>
                  </a:schemeClr>
                </a:gs>
              </a:gsLst>
              <a:lin ang="0" scaled="0"/>
            </a:gradFill>
            <a:miter/>
          </a:ln>
          <a:effectLst/>
        </p:spPr>
        <p:txBody>
          <a:bodyPr vert="horz" wrap="square" lIns="91440" tIns="45720" rIns="91440" bIns="45720" rtlCol="0" anchor="ctr"/>
          <a:lstStyle/>
          <a:p>
            <a:pPr algn="ctr">
              <a:lnSpc>
                <a:spcPct val="110000"/>
              </a:lnSpc>
            </a:pPr>
            <a:endParaRPr kumimoji="1" lang="zh-CN" altLang="en-US"/>
          </a:p>
        </p:txBody>
      </p:sp>
      <p:pic>
        <p:nvPicPr>
          <p:cNvPr id="9" name="图片 8"/>
          <p:cNvPicPr>
            <a:picLocks noChangeAspect="1"/>
          </p:cNvPicPr>
          <p:nvPr/>
        </p:nvPicPr>
        <p:blipFill>
          <a:blip r:embed="rId1">
            <a:alphaModFix amt="100000"/>
          </a:blip>
          <a:srcRect/>
          <a:stretch>
            <a:fillRect/>
          </a:stretch>
        </p:blipFill>
        <p:spPr>
          <a:xfrm>
            <a:off x="1891360" y="3430529"/>
            <a:ext cx="1071220" cy="901182"/>
          </a:xfrm>
          <a:prstGeom prst="rect">
            <a:avLst/>
          </a:prstGeom>
          <a:noFill/>
          <a:ln>
            <a:noFill/>
          </a:ln>
        </p:spPr>
      </p:pic>
      <p:sp>
        <p:nvSpPr>
          <p:cNvPr id="10" name="标题 1"/>
          <p:cNvSpPr txBox="1"/>
          <p:nvPr/>
        </p:nvSpPr>
        <p:spPr>
          <a:xfrm>
            <a:off x="2310130" y="2926080"/>
            <a:ext cx="2357120" cy="548640"/>
          </a:xfrm>
          <a:prstGeom prst="roundRect">
            <a:avLst>
              <a:gd name="adj" fmla="val 50000"/>
            </a:avLst>
          </a:prstGeom>
          <a:gradFill>
            <a:gsLst>
              <a:gs pos="0">
                <a:schemeClr val="bg1"/>
              </a:gs>
              <a:gs pos="100000">
                <a:schemeClr val="accent1">
                  <a:lumMod val="20000"/>
                  <a:lumOff val="80000"/>
                </a:schemeClr>
              </a:gs>
            </a:gsLst>
            <a:lin ang="2700000" scaled="0"/>
          </a:gra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785360" y="1557020"/>
            <a:ext cx="6216650" cy="1839595"/>
          </a:xfrm>
          <a:prstGeom prst="rect">
            <a:avLst/>
          </a:prstGeom>
          <a:noFill/>
          <a:ln>
            <a:noFill/>
          </a:ln>
        </p:spPr>
        <p:txBody>
          <a:bodyPr vert="horz" wrap="square" lIns="0" tIns="0" rIns="0" bIns="0" rtlCol="0" anchor="ctr"/>
          <a:lstStyle/>
          <a:p>
            <a:pPr algn="l">
              <a:lnSpc>
                <a:spcPct val="150000"/>
              </a:lnSpc>
            </a:pPr>
            <a:r>
              <a:rPr kumimoji="1" lang="en-US" altLang="zh-CN" sz="1200">
                <a:ln w="12700">
                  <a:noFill/>
                </a:ln>
                <a:solidFill>
                  <a:srgbClr val="0D0D0D">
                    <a:alpha val="100000"/>
                  </a:srgbClr>
                </a:solidFill>
                <a:latin typeface="Source Han Sans CN Normal"/>
                <a:ea typeface="Source Han Sans CN Normal"/>
                <a:cs typeface="Source Han Sans CN Normal"/>
              </a:rPr>
              <a:t>综合考虑多种因素来计算景点的推荐评分，包括主题匹配度、人群匹配度、区域匹配度、基础评分、开放时间影响、评论数热度和季节性调整等。
主题匹配度根据用户选择的主题与景点所关联的主题进行匹配计算，权重为30分，以衡量景点与用户兴趣主题的契合程度；人群匹配度通过用户所属人群与景点适合人群的匹配情况确定，体现景点对不同人群的适宜性；区域匹配度依据景点所在区域与用户指定区域或其相邻区域的关系来评估，考虑了地理位置因素；基础评分基于景点的原始评分转换得到，反映景点的基本质量；开放时间影响根据景点在用户计划日期内的开放情况进行扣分，确保推荐的景点在用户出行期间可正常游览；评论数热度根据评论数所在区间给予相应加分，体现景点的受欢迎程度；季节性调整根据景点特色与季节的匹配度给予加分考虑了旅游的季节性特点。</a:t>
            </a:r>
            <a:endParaRPr kumimoji="1" lang="zh-CN" altLang="en-US" sz="1200"/>
          </a:p>
        </p:txBody>
      </p:sp>
      <p:sp>
        <p:nvSpPr>
          <p:cNvPr id="12" name="标题 1"/>
          <p:cNvSpPr txBox="1"/>
          <p:nvPr/>
        </p:nvSpPr>
        <p:spPr>
          <a:xfrm>
            <a:off x="2552034" y="3014469"/>
            <a:ext cx="1779936" cy="400110"/>
          </a:xfrm>
          <a:prstGeom prst="rect">
            <a:avLst/>
          </a:prstGeom>
          <a:noFill/>
          <a:ln>
            <a:noFill/>
          </a:ln>
        </p:spPr>
        <p:txBody>
          <a:bodyPr vert="horz" wrap="square" lIns="0" tIns="0" rIns="0" bIns="0" rtlCol="0" anchor="ctr"/>
          <a:lstStyle/>
          <a:p>
            <a:pPr algn="ctr">
              <a:lnSpc>
                <a:spcPct val="110000"/>
              </a:lnSpc>
            </a:pPr>
            <a:r>
              <a:rPr kumimoji="1" lang="en-US" altLang="zh-CN" sz="1460">
                <a:ln w="12700">
                  <a:noFill/>
                </a:ln>
                <a:solidFill>
                  <a:srgbClr val="0767FA">
                    <a:alpha val="100000"/>
                  </a:srgbClr>
                </a:solidFill>
                <a:latin typeface="Source Han Sans CN Bold Bold"/>
                <a:ea typeface="Source Han Sans CN Bold Bold"/>
                <a:cs typeface="Source Han Sans CN Bold Bold"/>
              </a:rPr>
              <a:t>基于多因素的评分机制</a:t>
            </a:r>
            <a:endParaRPr kumimoji="1" lang="zh-CN" altLang="en-US"/>
          </a:p>
        </p:txBody>
      </p:sp>
      <p:sp>
        <p:nvSpPr>
          <p:cNvPr id="13" name="标题 1"/>
          <p:cNvSpPr txBox="1"/>
          <p:nvPr/>
        </p:nvSpPr>
        <p:spPr>
          <a:xfrm rot="5400000">
            <a:off x="4389120" y="3147061"/>
            <a:ext cx="137160" cy="118241"/>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310130" y="4352209"/>
            <a:ext cx="2357120" cy="548640"/>
          </a:xfrm>
          <a:prstGeom prst="roundRect">
            <a:avLst>
              <a:gd name="adj" fmla="val 50000"/>
            </a:avLst>
          </a:prstGeom>
          <a:gradFill>
            <a:gsLst>
              <a:gs pos="0">
                <a:schemeClr val="bg1"/>
              </a:gs>
              <a:gs pos="100000">
                <a:schemeClr val="accent1">
                  <a:lumMod val="20000"/>
                  <a:lumOff val="80000"/>
                </a:schemeClr>
              </a:gs>
            </a:gsLst>
            <a:lin ang="2700000" scaled="0"/>
          </a:gradFill>
          <a:ln w="12700" cap="sq">
            <a:noFill/>
            <a:miter/>
          </a:ln>
          <a:effectLst>
            <a:outerShdw blurRad="63500" sx="102000" sy="10200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785297" y="4440433"/>
            <a:ext cx="6216713" cy="898772"/>
          </a:xfrm>
          <a:prstGeom prst="rect">
            <a:avLst/>
          </a:prstGeom>
          <a:noFill/>
          <a:ln>
            <a:noFill/>
          </a:ln>
        </p:spPr>
        <p:txBody>
          <a:bodyPr vert="horz" wrap="square" lIns="0" tIns="0" rIns="0" bIns="0" rtlCol="0" anchor="ctr"/>
          <a:lstStyle/>
          <a:p>
            <a:pPr algn="l">
              <a:lnSpc>
                <a:spcPct val="150000"/>
              </a:lnSpc>
            </a:pPr>
            <a:r>
              <a:rPr kumimoji="1" lang="en-US" altLang="zh-CN" sz="1200">
                <a:ln w="12700">
                  <a:noFill/>
                </a:ln>
                <a:solidFill>
                  <a:srgbClr val="0D0D0D">
                    <a:alpha val="100000"/>
                  </a:srgbClr>
                </a:solidFill>
                <a:latin typeface="Source Han Sans CN Normal"/>
                <a:ea typeface="Source Han Sans CN Normal"/>
                <a:cs typeface="Source Han Sans CN Normal"/>
              </a:rPr>
              <a:t>针对多景点旅游计划，采用贪心算法结合2 - opt优化的策略来规划最优路线。首先使用贪心算法，以最近邻原则确定初始路线，从起点出发，每次选择距离当前景点最近的下一个景点，直到遍历所有景点。
然后运用2 - opt优化算法对初始路线进行改进，通过尝试交换路线中不同位置的两个景点，计算交换前后路线的总距离（或总时间），如果交换后距离缩短（或时间减少），则接受交换，不断迭代，直到无法找到更优的交换方案为止。</a:t>
            </a:r>
            <a:r>
              <a:rPr kumimoji="1" lang="en-US" altLang="zh-CN" sz="805">
                <a:ln w="12700">
                  <a:noFill/>
                </a:ln>
                <a:solidFill>
                  <a:srgbClr val="0D0D0D">
                    <a:alpha val="100000"/>
                  </a:srgbClr>
                </a:solidFill>
                <a:latin typeface="Source Han Sans CN Normal"/>
                <a:ea typeface="Source Han Sans CN Normal"/>
                <a:cs typeface="Source Han Sans CN Normal"/>
              </a:rPr>
              <a:t>。</a:t>
            </a:r>
            <a:endParaRPr kumimoji="1" lang="zh-CN" altLang="en-US"/>
          </a:p>
        </p:txBody>
      </p:sp>
      <p:sp>
        <p:nvSpPr>
          <p:cNvPr id="16" name="标题 1"/>
          <p:cNvSpPr txBox="1"/>
          <p:nvPr/>
        </p:nvSpPr>
        <p:spPr>
          <a:xfrm>
            <a:off x="2552034" y="4440598"/>
            <a:ext cx="1779936" cy="400110"/>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0767FA">
                    <a:alpha val="100000"/>
                  </a:srgbClr>
                </a:solidFill>
                <a:latin typeface="Source Han Sans CN Bold Bold"/>
                <a:ea typeface="Source Han Sans CN Bold Bold"/>
                <a:cs typeface="Source Han Sans CN Bold Bold"/>
              </a:rPr>
              <a:t>路线优化算法</a:t>
            </a:r>
            <a:endParaRPr kumimoji="1" lang="zh-CN" altLang="en-US"/>
          </a:p>
        </p:txBody>
      </p:sp>
      <p:sp>
        <p:nvSpPr>
          <p:cNvPr id="17" name="标题 1"/>
          <p:cNvSpPr txBox="1"/>
          <p:nvPr/>
        </p:nvSpPr>
        <p:spPr>
          <a:xfrm rot="5400000">
            <a:off x="4389120" y="4573190"/>
            <a:ext cx="137160" cy="118241"/>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推荐算法详解</a:t>
            </a:r>
            <a:endParaRPr kumimoji="1" lang="zh-CN" altLang="en-US"/>
          </a:p>
        </p:txBody>
      </p:sp>
      <p:sp>
        <p:nvSpPr>
          <p:cNvPr id="19"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6395" y="1130301"/>
            <a:ext cx="9137569" cy="4930980"/>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777440" y="771807"/>
            <a:ext cx="5051308" cy="5696144"/>
          </a:xfrm>
          <a:custGeom>
            <a:avLst/>
            <a:gdLst>
              <a:gd name="connsiteX0" fmla="*/ 5044445 w 5051308"/>
              <a:gd name="connsiteY0" fmla="*/ 1627540 h 5696144"/>
              <a:gd name="connsiteX1" fmla="*/ 4833372 w 5051308"/>
              <a:gd name="connsiteY1" fmla="*/ 1264066 h 5696144"/>
              <a:gd name="connsiteX2" fmla="*/ 2727966 w 5051308"/>
              <a:gd name="connsiteY2" fmla="*/ 55534 h 5696144"/>
              <a:gd name="connsiteX3" fmla="*/ 2308104 w 5051308"/>
              <a:gd name="connsiteY3" fmla="*/ 57058 h 5696144"/>
              <a:gd name="connsiteX4" fmla="*/ 208793 w 5051308"/>
              <a:gd name="connsiteY4" fmla="*/ 1276258 h 5696144"/>
              <a:gd name="connsiteX5" fmla="*/ 5 w 5051308"/>
              <a:gd name="connsiteY5" fmla="*/ 1640494 h 5696144"/>
              <a:gd name="connsiteX6" fmla="*/ 6101 w 5051308"/>
              <a:gd name="connsiteY6" fmla="*/ 4068226 h 5696144"/>
              <a:gd name="connsiteX7" fmla="*/ 217175 w 5051308"/>
              <a:gd name="connsiteY7" fmla="*/ 4431700 h 5696144"/>
              <a:gd name="connsiteX8" fmla="*/ 2323344 w 5051308"/>
              <a:gd name="connsiteY8" fmla="*/ 5640232 h 5696144"/>
              <a:gd name="connsiteX9" fmla="*/ 2743206 w 5051308"/>
              <a:gd name="connsiteY9" fmla="*/ 5639470 h 5696144"/>
              <a:gd name="connsiteX10" fmla="*/ 4842515 w 5051308"/>
              <a:gd name="connsiteY10" fmla="*/ 4420270 h 5696144"/>
              <a:gd name="connsiteX11" fmla="*/ 5051304 w 5051308"/>
              <a:gd name="connsiteY11" fmla="*/ 4056034 h 5696144"/>
              <a:gd name="connsiteX12" fmla="*/ 5044445 w 5051308"/>
              <a:gd name="connsiteY12" fmla="*/ 1627540 h 5696144"/>
            </a:gdLst>
            <a:ahLst/>
            <a:cxnLst/>
            <a:rect l="l" t="t" r="r" b="b"/>
            <a:pathLst>
              <a:path w="5051308" h="5696144">
                <a:moveTo>
                  <a:pt x="5044445" y="1627540"/>
                </a:moveTo>
                <a:cubicBezTo>
                  <a:pt x="5044445" y="1477426"/>
                  <a:pt x="4963674" y="1338742"/>
                  <a:pt x="4833372" y="1264066"/>
                </a:cubicBezTo>
                <a:lnTo>
                  <a:pt x="2727966" y="55534"/>
                </a:lnTo>
                <a:cubicBezTo>
                  <a:pt x="2597664" y="-19142"/>
                  <a:pt x="2437644" y="-18380"/>
                  <a:pt x="2308104" y="57058"/>
                </a:cubicBezTo>
                <a:lnTo>
                  <a:pt x="208793" y="1276258"/>
                </a:lnTo>
                <a:cubicBezTo>
                  <a:pt x="79253" y="1351696"/>
                  <a:pt x="-757" y="1490380"/>
                  <a:pt x="5" y="1640494"/>
                </a:cubicBezTo>
                <a:lnTo>
                  <a:pt x="6101" y="4068226"/>
                </a:lnTo>
                <a:cubicBezTo>
                  <a:pt x="6101" y="4218340"/>
                  <a:pt x="86873" y="4357024"/>
                  <a:pt x="217175" y="4431700"/>
                </a:cubicBezTo>
                <a:lnTo>
                  <a:pt x="2323344" y="5640232"/>
                </a:lnTo>
                <a:cubicBezTo>
                  <a:pt x="2453646" y="5714908"/>
                  <a:pt x="2613666" y="5714908"/>
                  <a:pt x="2743206" y="5639470"/>
                </a:cubicBezTo>
                <a:lnTo>
                  <a:pt x="4842515" y="4420270"/>
                </a:lnTo>
                <a:cubicBezTo>
                  <a:pt x="4972055" y="4344832"/>
                  <a:pt x="5052065" y="4206148"/>
                  <a:pt x="5051304" y="4056034"/>
                </a:cubicBezTo>
                <a:lnTo>
                  <a:pt x="5044445" y="1627540"/>
                </a:lnTo>
                <a:close/>
              </a:path>
            </a:pathLst>
          </a:custGeom>
          <a:gradFill>
            <a:gsLst>
              <a:gs pos="0">
                <a:schemeClr val="accent2"/>
              </a:gs>
              <a:gs pos="100000">
                <a:schemeClr val="accent2">
                  <a:lumMod val="60000"/>
                  <a:lumOff val="40000"/>
                </a:schemeClr>
              </a:gs>
            </a:gsLst>
            <a:lin ang="0" scaled="0"/>
          </a:gradFill>
          <a:ln w="7620" cap="flat">
            <a:noFill/>
            <a:miter/>
          </a:ln>
        </p:spPr>
        <p:txBody>
          <a:bodyPr vert="horz" wrap="square" lIns="91440" tIns="45720" rIns="91440" bIns="45720" rtlCol="0" anchor="ctr"/>
          <a:lstStyle/>
          <a:p>
            <a:pPr algn="l">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6967021" y="987791"/>
            <a:ext cx="4668583" cy="5264562"/>
          </a:xfrm>
          <a:custGeom>
            <a:avLst/>
            <a:gdLst>
              <a:gd name="connsiteX0" fmla="*/ 2326985 w 4668583"/>
              <a:gd name="connsiteY0" fmla="*/ 4 h 5264562"/>
              <a:gd name="connsiteX1" fmla="*/ 2521274 w 4668583"/>
              <a:gd name="connsiteY1" fmla="*/ 51327 h 5264562"/>
              <a:gd name="connsiteX2" fmla="*/ 4467159 w 4668583"/>
              <a:gd name="connsiteY2" fmla="*/ 1168292 h 5264562"/>
              <a:gd name="connsiteX3" fmla="*/ 4662240 w 4668583"/>
              <a:gd name="connsiteY3" fmla="*/ 1504226 h 5264562"/>
              <a:gd name="connsiteX4" fmla="*/ 4668579 w 4668583"/>
              <a:gd name="connsiteY4" fmla="*/ 3748719 h 5264562"/>
              <a:gd name="connsiteX5" fmla="*/ 4475610 w 4668583"/>
              <a:gd name="connsiteY5" fmla="*/ 4085358 h 5264562"/>
              <a:gd name="connsiteX6" fmla="*/ 2535360 w 4668583"/>
              <a:gd name="connsiteY6" fmla="*/ 5212182 h 5264562"/>
              <a:gd name="connsiteX7" fmla="*/ 2147309 w 4668583"/>
              <a:gd name="connsiteY7" fmla="*/ 5212887 h 5264562"/>
              <a:gd name="connsiteX8" fmla="*/ 200721 w 4668583"/>
              <a:gd name="connsiteY8" fmla="*/ 4095922 h 5264562"/>
              <a:gd name="connsiteX9" fmla="*/ 5639 w 4668583"/>
              <a:gd name="connsiteY9" fmla="*/ 3759987 h 5264562"/>
              <a:gd name="connsiteX10" fmla="*/ 5 w 4668583"/>
              <a:gd name="connsiteY10" fmla="*/ 1516199 h 5264562"/>
              <a:gd name="connsiteX11" fmla="*/ 192974 w 4668583"/>
              <a:gd name="connsiteY11" fmla="*/ 1179560 h 5264562"/>
              <a:gd name="connsiteX12" fmla="*/ 2133224 w 4668583"/>
              <a:gd name="connsiteY12" fmla="*/ 52736 h 5264562"/>
              <a:gd name="connsiteX13" fmla="*/ 2326985 w 4668583"/>
              <a:gd name="connsiteY13" fmla="*/ 4 h 5264562"/>
            </a:gdLst>
            <a:ahLst/>
            <a:cxnLst/>
            <a:rect l="l" t="t" r="r" b="b"/>
            <a:pathLst>
              <a:path w="4668583" h="5264562">
                <a:moveTo>
                  <a:pt x="2326985" y="4"/>
                </a:moveTo>
                <a:cubicBezTo>
                  <a:pt x="2393978" y="-260"/>
                  <a:pt x="2461059" y="16818"/>
                  <a:pt x="2521274" y="51327"/>
                </a:cubicBezTo>
                <a:lnTo>
                  <a:pt x="4467159" y="1168292"/>
                </a:lnTo>
                <a:cubicBezTo>
                  <a:pt x="4587588" y="1237310"/>
                  <a:pt x="4662240" y="1365486"/>
                  <a:pt x="4662240" y="1504226"/>
                </a:cubicBezTo>
                <a:lnTo>
                  <a:pt x="4668579" y="3748719"/>
                </a:lnTo>
                <a:cubicBezTo>
                  <a:pt x="4669283" y="3887460"/>
                  <a:pt x="4595335" y="4015636"/>
                  <a:pt x="4475610" y="4085358"/>
                </a:cubicBezTo>
                <a:lnTo>
                  <a:pt x="2535360" y="5212182"/>
                </a:lnTo>
                <a:cubicBezTo>
                  <a:pt x="2415635" y="5281905"/>
                  <a:pt x="2267739" y="5281905"/>
                  <a:pt x="2147309" y="5212887"/>
                </a:cubicBezTo>
                <a:lnTo>
                  <a:pt x="200721" y="4095922"/>
                </a:lnTo>
                <a:cubicBezTo>
                  <a:pt x="80291" y="4026904"/>
                  <a:pt x="5639" y="3898728"/>
                  <a:pt x="5639" y="3759987"/>
                </a:cubicBezTo>
                <a:lnTo>
                  <a:pt x="5" y="1516199"/>
                </a:lnTo>
                <a:cubicBezTo>
                  <a:pt x="-699" y="1377459"/>
                  <a:pt x="73249" y="1249282"/>
                  <a:pt x="192974" y="1179560"/>
                </a:cubicBezTo>
                <a:lnTo>
                  <a:pt x="2133224" y="52736"/>
                </a:lnTo>
                <a:cubicBezTo>
                  <a:pt x="2193087" y="17875"/>
                  <a:pt x="2259992" y="268"/>
                  <a:pt x="2326985" y="4"/>
                </a:cubicBezTo>
                <a:close/>
              </a:path>
            </a:pathLst>
          </a:custGeom>
          <a:noFill/>
          <a:ln>
            <a:noFill/>
          </a:ln>
        </p:spPr>
      </p:pic>
      <p:sp>
        <p:nvSpPr>
          <p:cNvPr id="7" name="标题 1"/>
          <p:cNvSpPr txBox="1"/>
          <p:nvPr/>
        </p:nvSpPr>
        <p:spPr>
          <a:xfrm>
            <a:off x="10182782" y="5375524"/>
            <a:ext cx="3351025" cy="3778807"/>
          </a:xfrm>
          <a:custGeom>
            <a:avLst/>
            <a:gdLst>
              <a:gd name="connsiteX0" fmla="*/ 3346472 w 3351025"/>
              <a:gd name="connsiteY0" fmla="*/ 1079706 h 3778807"/>
              <a:gd name="connsiteX1" fmla="*/ 3206447 w 3351025"/>
              <a:gd name="connsiteY1" fmla="*/ 838578 h 3778807"/>
              <a:gd name="connsiteX2" fmla="*/ 1809725 w 3351025"/>
              <a:gd name="connsiteY2" fmla="*/ 36841 h 3778807"/>
              <a:gd name="connsiteX3" fmla="*/ 1531190 w 3351025"/>
              <a:gd name="connsiteY3" fmla="*/ 37852 h 3778807"/>
              <a:gd name="connsiteX4" fmla="*/ 138513 w 3351025"/>
              <a:gd name="connsiteY4" fmla="*/ 846666 h 3778807"/>
              <a:gd name="connsiteX5" fmla="*/ 4 w 3351025"/>
              <a:gd name="connsiteY5" fmla="*/ 1088300 h 3778807"/>
              <a:gd name="connsiteX6" fmla="*/ 4048 w 3351025"/>
              <a:gd name="connsiteY6" fmla="*/ 2698851 h 3778807"/>
              <a:gd name="connsiteX7" fmla="*/ 144074 w 3351025"/>
              <a:gd name="connsiteY7" fmla="*/ 2939979 h 3778807"/>
              <a:gd name="connsiteX8" fmla="*/ 1541300 w 3351025"/>
              <a:gd name="connsiteY8" fmla="*/ 3741716 h 3778807"/>
              <a:gd name="connsiteX9" fmla="*/ 1819836 w 3351025"/>
              <a:gd name="connsiteY9" fmla="*/ 3741210 h 3778807"/>
              <a:gd name="connsiteX10" fmla="*/ 3212512 w 3351025"/>
              <a:gd name="connsiteY10" fmla="*/ 2932396 h 3778807"/>
              <a:gd name="connsiteX11" fmla="*/ 3351022 w 3351025"/>
              <a:gd name="connsiteY11" fmla="*/ 2690763 h 3778807"/>
              <a:gd name="connsiteX12" fmla="*/ 3346472 w 3351025"/>
              <a:gd name="connsiteY12" fmla="*/ 1079706 h 3778807"/>
            </a:gdLst>
            <a:ahLst/>
            <a:cxnLst/>
            <a:rect l="l" t="t" r="r" b="b"/>
            <a:pathLst>
              <a:path w="3351025" h="3778807">
                <a:moveTo>
                  <a:pt x="3346472" y="1079706"/>
                </a:moveTo>
                <a:cubicBezTo>
                  <a:pt x="3346472" y="980121"/>
                  <a:pt x="3292889" y="888118"/>
                  <a:pt x="3206447" y="838578"/>
                </a:cubicBezTo>
                <a:lnTo>
                  <a:pt x="1809725" y="36841"/>
                </a:lnTo>
                <a:cubicBezTo>
                  <a:pt x="1723283" y="-12699"/>
                  <a:pt x="1617127" y="-12193"/>
                  <a:pt x="1531190" y="37852"/>
                </a:cubicBezTo>
                <a:lnTo>
                  <a:pt x="138513" y="846666"/>
                </a:lnTo>
                <a:cubicBezTo>
                  <a:pt x="52577" y="896712"/>
                  <a:pt x="-502" y="988714"/>
                  <a:pt x="4" y="1088300"/>
                </a:cubicBezTo>
                <a:lnTo>
                  <a:pt x="4048" y="2698851"/>
                </a:lnTo>
                <a:cubicBezTo>
                  <a:pt x="4048" y="2798436"/>
                  <a:pt x="57632" y="2890439"/>
                  <a:pt x="144074" y="2939979"/>
                </a:cubicBezTo>
                <a:lnTo>
                  <a:pt x="1541300" y="3741716"/>
                </a:lnTo>
                <a:cubicBezTo>
                  <a:pt x="1627742" y="3791256"/>
                  <a:pt x="1733899" y="3791256"/>
                  <a:pt x="1819836" y="3741210"/>
                </a:cubicBezTo>
                <a:lnTo>
                  <a:pt x="3212512" y="2932396"/>
                </a:lnTo>
                <a:cubicBezTo>
                  <a:pt x="3298449" y="2882351"/>
                  <a:pt x="3351527" y="2790348"/>
                  <a:pt x="3351022" y="2690763"/>
                </a:cubicBezTo>
                <a:lnTo>
                  <a:pt x="3346472" y="1079706"/>
                </a:lnTo>
                <a:close/>
              </a:path>
            </a:pathLst>
          </a:custGeom>
          <a:gradFill>
            <a:gsLst>
              <a:gs pos="0">
                <a:schemeClr val="accent1">
                  <a:lumMod val="60000"/>
                  <a:lumOff val="40000"/>
                </a:schemeClr>
              </a:gs>
              <a:gs pos="100000">
                <a:schemeClr val="accent1">
                  <a:lumMod val="60000"/>
                  <a:lumOff val="40000"/>
                  <a:alpha val="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9721945" y="-3072804"/>
            <a:ext cx="4291280" cy="4839093"/>
          </a:xfrm>
          <a:custGeom>
            <a:avLst/>
            <a:gdLst>
              <a:gd name="connsiteX0" fmla="*/ 4285450 w 4291280"/>
              <a:gd name="connsiteY0" fmla="*/ 1382658 h 4839093"/>
              <a:gd name="connsiteX1" fmla="*/ 4106135 w 4291280"/>
              <a:gd name="connsiteY1" fmla="*/ 1073873 h 4839093"/>
              <a:gd name="connsiteX2" fmla="*/ 2317511 w 4291280"/>
              <a:gd name="connsiteY2" fmla="*/ 47178 h 4839093"/>
              <a:gd name="connsiteX3" fmla="*/ 1960823 w 4291280"/>
              <a:gd name="connsiteY3" fmla="*/ 48473 h 4839093"/>
              <a:gd name="connsiteX4" fmla="*/ 177378 w 4291280"/>
              <a:gd name="connsiteY4" fmla="*/ 1084230 h 4839093"/>
              <a:gd name="connsiteX5" fmla="*/ 5 w 4291280"/>
              <a:gd name="connsiteY5" fmla="*/ 1393663 h 4839093"/>
              <a:gd name="connsiteX6" fmla="*/ 5183 w 4291280"/>
              <a:gd name="connsiteY6" fmla="*/ 3456114 h 4839093"/>
              <a:gd name="connsiteX7" fmla="*/ 184499 w 4291280"/>
              <a:gd name="connsiteY7" fmla="*/ 3764899 h 4839093"/>
              <a:gd name="connsiteX8" fmla="*/ 1973769 w 4291280"/>
              <a:gd name="connsiteY8" fmla="*/ 4791594 h 4839093"/>
              <a:gd name="connsiteX9" fmla="*/ 2330458 w 4291280"/>
              <a:gd name="connsiteY9" fmla="*/ 4790946 h 4839093"/>
              <a:gd name="connsiteX10" fmla="*/ 4113903 w 4291280"/>
              <a:gd name="connsiteY10" fmla="*/ 3755189 h 4839093"/>
              <a:gd name="connsiteX11" fmla="*/ 4291276 w 4291280"/>
              <a:gd name="connsiteY11" fmla="*/ 3445757 h 4839093"/>
              <a:gd name="connsiteX12" fmla="*/ 4285450 w 4291280"/>
              <a:gd name="connsiteY12" fmla="*/ 1382658 h 4839093"/>
            </a:gdLst>
            <a:ahLst/>
            <a:cxnLst/>
            <a:rect l="l" t="t" r="r" b="b"/>
            <a:pathLst>
              <a:path w="4291280" h="4839093">
                <a:moveTo>
                  <a:pt x="4285450" y="1382658"/>
                </a:moveTo>
                <a:cubicBezTo>
                  <a:pt x="4285450" y="1255130"/>
                  <a:pt x="4216831" y="1137313"/>
                  <a:pt x="4106135" y="1073873"/>
                </a:cubicBezTo>
                <a:lnTo>
                  <a:pt x="2317511" y="47178"/>
                </a:lnTo>
                <a:cubicBezTo>
                  <a:pt x="2206815" y="-16262"/>
                  <a:pt x="2070872" y="-15615"/>
                  <a:pt x="1960823" y="48473"/>
                </a:cubicBezTo>
                <a:lnTo>
                  <a:pt x="177378" y="1084230"/>
                </a:lnTo>
                <a:cubicBezTo>
                  <a:pt x="67329" y="1148318"/>
                  <a:pt x="-643" y="1266135"/>
                  <a:pt x="5" y="1393663"/>
                </a:cubicBezTo>
                <a:lnTo>
                  <a:pt x="5183" y="3456114"/>
                </a:lnTo>
                <a:cubicBezTo>
                  <a:pt x="5183" y="3583642"/>
                  <a:pt x="73802" y="3701459"/>
                  <a:pt x="184499" y="3764899"/>
                </a:cubicBezTo>
                <a:lnTo>
                  <a:pt x="1973769" y="4791594"/>
                </a:lnTo>
                <a:cubicBezTo>
                  <a:pt x="2084466" y="4855034"/>
                  <a:pt x="2220409" y="4855034"/>
                  <a:pt x="2330458" y="4790946"/>
                </a:cubicBezTo>
                <a:lnTo>
                  <a:pt x="4113903" y="3755189"/>
                </a:lnTo>
                <a:cubicBezTo>
                  <a:pt x="4223952" y="3691102"/>
                  <a:pt x="4291924" y="3573284"/>
                  <a:pt x="4291276" y="3445757"/>
                </a:cubicBezTo>
                <a:lnTo>
                  <a:pt x="4285450" y="1382658"/>
                </a:lnTo>
                <a:close/>
              </a:path>
            </a:pathLst>
          </a:custGeom>
          <a:gradFill>
            <a:gsLst>
              <a:gs pos="0">
                <a:schemeClr val="accent1"/>
              </a:gs>
              <a:gs pos="100000">
                <a:schemeClr val="accent1">
                  <a:lumMod val="20000"/>
                  <a:lumOff val="80000"/>
                  <a:alpha val="4400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3635" y="3465998"/>
            <a:ext cx="935682" cy="1055128"/>
          </a:xfrm>
          <a:custGeom>
            <a:avLst/>
            <a:gdLst>
              <a:gd name="connsiteX0" fmla="*/ 934411 w 935682"/>
              <a:gd name="connsiteY0" fmla="*/ 301478 h 1055128"/>
              <a:gd name="connsiteX1" fmla="*/ 895312 w 935682"/>
              <a:gd name="connsiteY1" fmla="*/ 234150 h 1055128"/>
              <a:gd name="connsiteX2" fmla="*/ 505316 w 935682"/>
              <a:gd name="connsiteY2" fmla="*/ 10287 h 1055128"/>
              <a:gd name="connsiteX3" fmla="*/ 427543 w 935682"/>
              <a:gd name="connsiteY3" fmla="*/ 10569 h 1055128"/>
              <a:gd name="connsiteX4" fmla="*/ 38676 w 935682"/>
              <a:gd name="connsiteY4" fmla="*/ 236408 h 1055128"/>
              <a:gd name="connsiteX5" fmla="*/ 1 w 935682"/>
              <a:gd name="connsiteY5" fmla="*/ 303878 h 1055128"/>
              <a:gd name="connsiteX6" fmla="*/ 1130 w 935682"/>
              <a:gd name="connsiteY6" fmla="*/ 753580 h 1055128"/>
              <a:gd name="connsiteX7" fmla="*/ 40229 w 935682"/>
              <a:gd name="connsiteY7" fmla="*/ 820908 h 1055128"/>
              <a:gd name="connsiteX8" fmla="*/ 430366 w 935682"/>
              <a:gd name="connsiteY8" fmla="*/ 1044772 h 1055128"/>
              <a:gd name="connsiteX9" fmla="*/ 508139 w 935682"/>
              <a:gd name="connsiteY9" fmla="*/ 1044630 h 1055128"/>
              <a:gd name="connsiteX10" fmla="*/ 897006 w 935682"/>
              <a:gd name="connsiteY10" fmla="*/ 818791 h 1055128"/>
              <a:gd name="connsiteX11" fmla="*/ 935681 w 935682"/>
              <a:gd name="connsiteY11" fmla="*/ 751322 h 1055128"/>
              <a:gd name="connsiteX12" fmla="*/ 934411 w 935682"/>
              <a:gd name="connsiteY12" fmla="*/ 301478 h 1055128"/>
            </a:gdLst>
            <a:ahLst/>
            <a:cxnLst/>
            <a:rect l="l" t="t" r="r" b="b"/>
            <a:pathLst>
              <a:path w="935682" h="1055128">
                <a:moveTo>
                  <a:pt x="934411" y="301478"/>
                </a:moveTo>
                <a:cubicBezTo>
                  <a:pt x="934411" y="273672"/>
                  <a:pt x="919449" y="247983"/>
                  <a:pt x="895312" y="234150"/>
                </a:cubicBezTo>
                <a:lnTo>
                  <a:pt x="505316" y="10287"/>
                </a:lnTo>
                <a:cubicBezTo>
                  <a:pt x="481180" y="-3546"/>
                  <a:pt x="451538" y="-3405"/>
                  <a:pt x="427543" y="10569"/>
                </a:cubicBezTo>
                <a:lnTo>
                  <a:pt x="38676" y="236408"/>
                </a:lnTo>
                <a:cubicBezTo>
                  <a:pt x="14681" y="250382"/>
                  <a:pt x="-140" y="276071"/>
                  <a:pt x="1" y="303878"/>
                </a:cubicBezTo>
                <a:lnTo>
                  <a:pt x="1130" y="753580"/>
                </a:lnTo>
                <a:cubicBezTo>
                  <a:pt x="1130" y="781387"/>
                  <a:pt x="16092" y="807076"/>
                  <a:pt x="40229" y="820908"/>
                </a:cubicBezTo>
                <a:lnTo>
                  <a:pt x="430366" y="1044772"/>
                </a:lnTo>
                <a:cubicBezTo>
                  <a:pt x="454502" y="1058604"/>
                  <a:pt x="484144" y="1058604"/>
                  <a:pt x="508139" y="1044630"/>
                </a:cubicBezTo>
                <a:lnTo>
                  <a:pt x="897006" y="818791"/>
                </a:lnTo>
                <a:cubicBezTo>
                  <a:pt x="921001" y="804817"/>
                  <a:pt x="935822" y="779128"/>
                  <a:pt x="935681" y="751322"/>
                </a:cubicBezTo>
                <a:lnTo>
                  <a:pt x="934411" y="301478"/>
                </a:lnTo>
                <a:close/>
              </a:path>
            </a:pathLst>
          </a:custGeom>
          <a:gradFill>
            <a:gsLst>
              <a:gs pos="0">
                <a:schemeClr val="accent1">
                  <a:lumMod val="20000"/>
                  <a:lumOff val="80000"/>
                </a:schemeClr>
              </a:gs>
              <a:gs pos="100000">
                <a:schemeClr val="accent1">
                  <a:lumMod val="60000"/>
                  <a:lumOff val="40000"/>
                </a:schemeClr>
              </a:gs>
            </a:gsLst>
            <a:lin ang="5400000" scaled="0"/>
          </a:gradFill>
          <a:ln w="140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6499917" y="3566902"/>
            <a:ext cx="756730" cy="853332"/>
          </a:xfrm>
          <a:custGeom>
            <a:avLst/>
            <a:gdLst>
              <a:gd name="connsiteX0" fmla="*/ 755702 w 756730"/>
              <a:gd name="connsiteY0" fmla="*/ 243820 h 853332"/>
              <a:gd name="connsiteX1" fmla="*/ 724081 w 756730"/>
              <a:gd name="connsiteY1" fmla="*/ 189368 h 853332"/>
              <a:gd name="connsiteX2" fmla="*/ 408673 w 756730"/>
              <a:gd name="connsiteY2" fmla="*/ 8319 h 853332"/>
              <a:gd name="connsiteX3" fmla="*/ 345774 w 756730"/>
              <a:gd name="connsiteY3" fmla="*/ 8548 h 853332"/>
              <a:gd name="connsiteX4" fmla="*/ 31279 w 756730"/>
              <a:gd name="connsiteY4" fmla="*/ 191195 h 853332"/>
              <a:gd name="connsiteX5" fmla="*/ 1 w 756730"/>
              <a:gd name="connsiteY5" fmla="*/ 245760 h 853332"/>
              <a:gd name="connsiteX6" fmla="*/ 914 w 756730"/>
              <a:gd name="connsiteY6" fmla="*/ 609456 h 853332"/>
              <a:gd name="connsiteX7" fmla="*/ 32535 w 756730"/>
              <a:gd name="connsiteY7" fmla="*/ 663907 h 853332"/>
              <a:gd name="connsiteX8" fmla="*/ 348057 w 756730"/>
              <a:gd name="connsiteY8" fmla="*/ 844956 h 853332"/>
              <a:gd name="connsiteX9" fmla="*/ 410956 w 756730"/>
              <a:gd name="connsiteY9" fmla="*/ 844842 h 853332"/>
              <a:gd name="connsiteX10" fmla="*/ 725451 w 756730"/>
              <a:gd name="connsiteY10" fmla="*/ 662195 h 853332"/>
              <a:gd name="connsiteX11" fmla="*/ 756729 w 756730"/>
              <a:gd name="connsiteY11" fmla="*/ 607629 h 853332"/>
              <a:gd name="connsiteX12" fmla="*/ 755702 w 756730"/>
              <a:gd name="connsiteY12" fmla="*/ 243820 h 853332"/>
            </a:gdLst>
            <a:ahLst/>
            <a:cxnLst/>
            <a:rect l="l" t="t" r="r" b="b"/>
            <a:pathLst>
              <a:path w="756730" h="853332">
                <a:moveTo>
                  <a:pt x="755702" y="243820"/>
                </a:moveTo>
                <a:cubicBezTo>
                  <a:pt x="755702" y="221331"/>
                  <a:pt x="743602" y="200555"/>
                  <a:pt x="724081" y="189368"/>
                </a:cubicBezTo>
                <a:lnTo>
                  <a:pt x="408673" y="8319"/>
                </a:lnTo>
                <a:cubicBezTo>
                  <a:pt x="389153" y="-2868"/>
                  <a:pt x="365180" y="-2753"/>
                  <a:pt x="345774" y="8548"/>
                </a:cubicBezTo>
                <a:lnTo>
                  <a:pt x="31279" y="191195"/>
                </a:lnTo>
                <a:cubicBezTo>
                  <a:pt x="11873" y="202496"/>
                  <a:pt x="-113" y="223272"/>
                  <a:pt x="1" y="245760"/>
                </a:cubicBezTo>
                <a:lnTo>
                  <a:pt x="914" y="609456"/>
                </a:lnTo>
                <a:cubicBezTo>
                  <a:pt x="914" y="631944"/>
                  <a:pt x="13014" y="652720"/>
                  <a:pt x="32535" y="663907"/>
                </a:cubicBezTo>
                <a:lnTo>
                  <a:pt x="348057" y="844956"/>
                </a:lnTo>
                <a:cubicBezTo>
                  <a:pt x="367578" y="856143"/>
                  <a:pt x="391550" y="856143"/>
                  <a:pt x="410956" y="844842"/>
                </a:cubicBezTo>
                <a:lnTo>
                  <a:pt x="725451" y="662195"/>
                </a:lnTo>
                <a:cubicBezTo>
                  <a:pt x="744857" y="650894"/>
                  <a:pt x="756843" y="630118"/>
                  <a:pt x="756729" y="607629"/>
                </a:cubicBezTo>
                <a:lnTo>
                  <a:pt x="755702" y="243820"/>
                </a:lnTo>
                <a:close/>
              </a:path>
            </a:pathLst>
          </a:custGeom>
          <a:solidFill>
            <a:schemeClr val="accent1"/>
          </a:solidFill>
          <a:ln w="1131"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6698750" y="3827093"/>
            <a:ext cx="344111" cy="33300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2270" y="3261815"/>
            <a:ext cx="5402015" cy="1681937"/>
          </a:xfrm>
          <a:prstGeom prst="rect">
            <a:avLst/>
          </a:prstGeom>
          <a:noFill/>
          <a:ln>
            <a:noFill/>
          </a:ln>
        </p:spPr>
        <p:txBody>
          <a:bodyPr vert="horz" wrap="square" lIns="0" tIns="0" rIns="0" bIns="0" rtlCol="0" anchor="t"/>
          <a:lstStyle/>
          <a:p>
            <a:pPr algn="l">
              <a:lnSpc>
                <a:spcPct val="130000"/>
              </a:lnSpc>
            </a:pPr>
            <a:r>
              <a:rPr kumimoji="1" lang="en-US" altLang="zh-CN" sz="4200">
                <a:ln w="8890">
                  <a:noFill/>
                </a:ln>
                <a:solidFill>
                  <a:srgbClr val="262626">
                    <a:alpha val="100000"/>
                  </a:srgbClr>
                </a:solidFill>
                <a:latin typeface="Source Han Serif SC Regular"/>
                <a:ea typeface="Source Han Serif SC Regular"/>
                <a:cs typeface="Source Han Serif SC Regular"/>
              </a:rPr>
              <a:t>案例展示</a:t>
            </a:r>
            <a:endParaRPr kumimoji="1" lang="zh-CN" altLang="en-US"/>
          </a:p>
        </p:txBody>
      </p:sp>
      <p:cxnSp>
        <p:nvCxnSpPr>
          <p:cNvPr id="13" name="标题 1"/>
          <p:cNvCxnSpPr/>
          <p:nvPr/>
        </p:nvCxnSpPr>
        <p:spPr>
          <a:xfrm>
            <a:off x="2608516" y="5476444"/>
            <a:ext cx="3429000" cy="0"/>
          </a:xfrm>
          <a:prstGeom prst="line">
            <a:avLst/>
          </a:prstGeom>
          <a:noFill/>
          <a:ln w="12700" cap="sq">
            <a:solidFill>
              <a:schemeClr val="bg1">
                <a:lumMod val="75000"/>
              </a:schemeClr>
            </a:solidFill>
            <a:prstDash val="dash"/>
            <a:miter/>
          </a:ln>
        </p:spPr>
      </p:cxnSp>
      <p:sp>
        <p:nvSpPr>
          <p:cNvPr id="14" name="标题 1"/>
          <p:cNvSpPr txBox="1"/>
          <p:nvPr/>
        </p:nvSpPr>
        <p:spPr>
          <a:xfrm>
            <a:off x="960061" y="5297370"/>
            <a:ext cx="1768406" cy="393829"/>
          </a:xfrm>
          <a:prstGeom prst="roundRect">
            <a:avLst>
              <a:gd name="adj" fmla="val 22777"/>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60061" y="5360374"/>
            <a:ext cx="1744934" cy="237004"/>
          </a:xfrm>
          <a:prstGeom prst="rect">
            <a:avLst/>
          </a:prstGeom>
          <a:noFill/>
          <a:ln>
            <a:noFill/>
          </a:ln>
        </p:spPr>
        <p:txBody>
          <a:bodyPr vert="horz" wrap="square" lIns="0" tIns="0" rIns="0" bIns="0" rtlCol="0" anchor="ctr"/>
          <a:lstStyle/>
          <a:p>
            <a:pPr algn="ctr">
              <a:lnSpc>
                <a:spcPct val="100000"/>
              </a:lnSpc>
            </a:pPr>
            <a:r>
              <a:rPr kumimoji="1" lang="en-US" altLang="zh-CN" sz="1400">
                <a:ln w="12700">
                  <a:noFill/>
                </a:ln>
                <a:solidFill>
                  <a:srgbClr val="FFFFFF">
                    <a:alpha val="100000"/>
                  </a:srgbClr>
                </a:solidFill>
                <a:latin typeface="Source Han Serif SC Regular"/>
                <a:ea typeface="Source Han Serif SC Regular"/>
                <a:cs typeface="Source Han Serif SC Regular"/>
              </a:rPr>
              <a:t>PowerPoint design</a:t>
            </a:r>
            <a:endParaRPr kumimoji="1" lang="zh-CN" altLang="en-US"/>
          </a:p>
        </p:txBody>
      </p:sp>
      <p:sp>
        <p:nvSpPr>
          <p:cNvPr id="16" name="标题 1"/>
          <p:cNvSpPr txBox="1"/>
          <p:nvPr/>
        </p:nvSpPr>
        <p:spPr>
          <a:xfrm>
            <a:off x="5067878" y="2603792"/>
            <a:ext cx="829728" cy="280275"/>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21570514">
            <a:off x="638191" y="726865"/>
            <a:ext cx="2323598" cy="562496"/>
          </a:xfrm>
          <a:prstGeom prst="round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1192756">
            <a:off x="640861" y="672153"/>
            <a:ext cx="2379472" cy="591671"/>
          </a:xfrm>
          <a:prstGeom prst="roundRect">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21192756">
            <a:off x="748941" y="1051585"/>
            <a:ext cx="80682" cy="806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361201">
            <a:off x="-41689" y="1050520"/>
            <a:ext cx="820987" cy="364103"/>
          </a:xfrm>
          <a:custGeom>
            <a:avLst/>
            <a:gdLst>
              <a:gd name="connsiteX0" fmla="*/ 820987 w 820987"/>
              <a:gd name="connsiteY0" fmla="*/ 0 h 364103"/>
              <a:gd name="connsiteX1" fmla="*/ 117602 w 820987"/>
              <a:gd name="connsiteY1" fmla="*/ 120580 h 364103"/>
              <a:gd name="connsiteX2" fmla="*/ 17119 w 820987"/>
              <a:gd name="connsiteY2" fmla="*/ 351692 h 364103"/>
              <a:gd name="connsiteX3" fmla="*/ 298473 w 820987"/>
              <a:gd name="connsiteY3" fmla="*/ 311499 h 364103"/>
              <a:gd name="connsiteX4" fmla="*/ 700407 w 820987"/>
              <a:gd name="connsiteY4" fmla="*/ 130628 h 364103"/>
            </a:gdLst>
            <a:ahLst/>
            <a:cxnLst/>
            <a:rect l="l" t="t" r="r" b="b"/>
            <a:pathLst>
              <a:path w="820987" h="364103">
                <a:moveTo>
                  <a:pt x="820987" y="0"/>
                </a:moveTo>
                <a:cubicBezTo>
                  <a:pt x="536283" y="30982"/>
                  <a:pt x="251580" y="61965"/>
                  <a:pt x="117602" y="120580"/>
                </a:cubicBezTo>
                <a:cubicBezTo>
                  <a:pt x="-16376" y="179195"/>
                  <a:pt x="-13026" y="319872"/>
                  <a:pt x="17119" y="351692"/>
                </a:cubicBezTo>
                <a:cubicBezTo>
                  <a:pt x="47264" y="383512"/>
                  <a:pt x="184592" y="348343"/>
                  <a:pt x="298473" y="311499"/>
                </a:cubicBezTo>
                <a:cubicBezTo>
                  <a:pt x="412354" y="274655"/>
                  <a:pt x="556380" y="202641"/>
                  <a:pt x="700407" y="130628"/>
                </a:cubicBezTo>
              </a:path>
            </a:pathLst>
          </a:custGeom>
          <a:noFill/>
          <a:ln w="19050" cap="sq">
            <a:solidFill>
              <a:schemeClr val="accent1">
                <a:lumMod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869600" y="1551022"/>
            <a:ext cx="2437622" cy="1744297"/>
          </a:xfrm>
          <a:prstGeom prst="rect">
            <a:avLst/>
          </a:prstGeom>
          <a:noFill/>
          <a:ln cap="sq">
            <a:noFill/>
          </a:ln>
          <a:effectLst/>
        </p:spPr>
        <p:txBody>
          <a:bodyPr vert="horz" wrap="square" lIns="0" tIns="0" rIns="0" bIns="0" rtlCol="0" anchor="b"/>
          <a:lstStyle/>
          <a:p>
            <a:pPr algn="r">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Part-</a:t>
            </a:r>
            <a:endParaRPr kumimoji="1" lang="zh-CN" altLang="en-US"/>
          </a:p>
        </p:txBody>
      </p:sp>
      <p:sp>
        <p:nvSpPr>
          <p:cNvPr id="22" name="标题 1"/>
          <p:cNvSpPr txBox="1"/>
          <p:nvPr/>
        </p:nvSpPr>
        <p:spPr>
          <a:xfrm>
            <a:off x="3404938" y="1130300"/>
            <a:ext cx="2108758" cy="2165019"/>
          </a:xfrm>
          <a:prstGeom prst="rect">
            <a:avLst/>
          </a:prstGeom>
          <a:noFill/>
          <a:ln cap="sq">
            <a:noFill/>
          </a:ln>
          <a:effectLst/>
        </p:spPr>
        <p:txBody>
          <a:bodyPr vert="horz" wrap="square" lIns="0" tIns="0" rIns="0" bIns="0" rtlCol="0" anchor="b"/>
          <a:lstStyle/>
          <a:p>
            <a:pPr algn="l">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05</a:t>
            </a:r>
            <a:endParaRPr kumimoji="1" lang="zh-CN" altLang="en-US"/>
          </a:p>
        </p:txBody>
      </p:sp>
      <p:sp>
        <p:nvSpPr>
          <p:cNvPr id="23" name="标题 1"/>
          <p:cNvSpPr txBox="1"/>
          <p:nvPr/>
        </p:nvSpPr>
        <p:spPr>
          <a:xfrm>
            <a:off x="10421856" y="5130428"/>
            <a:ext cx="986589" cy="986589"/>
          </a:xfrm>
          <a:prstGeom prst="ellipse">
            <a:avLst/>
          </a:prstGeom>
          <a:solidFill>
            <a:schemeClr val="bg1">
              <a:alpha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a:off x="10774705" y="5438484"/>
            <a:ext cx="429752" cy="370476"/>
          </a:xfrm>
          <a:prstGeom prst="triangle">
            <a:avLst/>
          </a:prstGeom>
          <a:solidFill>
            <a:schemeClr val="accent2"/>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21192756">
            <a:off x="994430" y="846834"/>
            <a:ext cx="1814767" cy="225356"/>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实际案例展示--</a:t>
            </a:r>
            <a:r>
              <a:rPr kumimoji="1" lang="zh-CN" altLang="en-US" sz="2800">
                <a:ln w="12700">
                  <a:noFill/>
                </a:ln>
                <a:solidFill>
                  <a:srgbClr val="262626">
                    <a:alpha val="100000"/>
                  </a:srgbClr>
                </a:solidFill>
                <a:latin typeface="Source Han Sans CN Bold Bold"/>
                <a:ea typeface="Source Han Sans CN Bold Bold"/>
                <a:cs typeface="Source Han Sans CN Bold Bold"/>
              </a:rPr>
              <a:t>用户个性化</a:t>
            </a:r>
            <a:r>
              <a:rPr kumimoji="1" lang="zh-CN" altLang="en-US" sz="2800">
                <a:ln w="12700">
                  <a:noFill/>
                </a:ln>
                <a:solidFill>
                  <a:srgbClr val="262626">
                    <a:alpha val="100000"/>
                  </a:srgbClr>
                </a:solidFill>
                <a:latin typeface="Source Han Sans CN Bold Bold"/>
                <a:ea typeface="Source Han Sans CN Bold Bold"/>
                <a:cs typeface="Source Han Sans CN Bold Bold"/>
              </a:rPr>
              <a:t>选择</a:t>
            </a:r>
            <a:endParaRPr kumimoji="1" lang="zh-CN" altLang="en-US" sz="2800">
              <a:ln w="12700">
                <a:noFill/>
              </a:ln>
              <a:solidFill>
                <a:srgbClr val="262626">
                  <a:alpha val="100000"/>
                </a:srgbClr>
              </a:solidFill>
              <a:latin typeface="Source Han Sans CN Bold Bold"/>
              <a:ea typeface="Source Han Sans CN Bold Bold"/>
              <a:cs typeface="Source Han Sans CN Bold Bold"/>
            </a:endParaRPr>
          </a:p>
        </p:txBody>
      </p:sp>
      <p:sp>
        <p:nvSpPr>
          <p:cNvPr id="15"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pic>
        <p:nvPicPr>
          <p:cNvPr id="18" name="图片 17" descr="截屏2025-07-04 21.20.03"/>
          <p:cNvPicPr>
            <a:picLocks noChangeAspect="1"/>
          </p:cNvPicPr>
          <p:nvPr/>
        </p:nvPicPr>
        <p:blipFill>
          <a:blip r:embed="rId1"/>
          <a:stretch>
            <a:fillRect/>
          </a:stretch>
        </p:blipFill>
        <p:spPr>
          <a:xfrm>
            <a:off x="1199515" y="904875"/>
            <a:ext cx="9282430" cy="58019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实际案例展示--</a:t>
            </a:r>
            <a:r>
              <a:rPr kumimoji="1" lang="zh-CN" altLang="en-US" sz="2800">
                <a:ln w="12700">
                  <a:noFill/>
                </a:ln>
                <a:solidFill>
                  <a:srgbClr val="262626">
                    <a:alpha val="100000"/>
                  </a:srgbClr>
                </a:solidFill>
                <a:latin typeface="Source Han Sans CN Bold Bold"/>
                <a:ea typeface="Source Han Sans CN Bold Bold"/>
                <a:cs typeface="Source Han Sans CN Bold Bold"/>
              </a:rPr>
              <a:t>选择</a:t>
            </a:r>
            <a:r>
              <a:rPr kumimoji="1" lang="zh-CN" altLang="en-US" sz="2800">
                <a:ln w="12700">
                  <a:noFill/>
                </a:ln>
                <a:solidFill>
                  <a:srgbClr val="262626">
                    <a:alpha val="100000"/>
                  </a:srgbClr>
                </a:solidFill>
                <a:latin typeface="Source Han Sans CN Bold Bold"/>
                <a:ea typeface="Source Han Sans CN Bold Bold"/>
                <a:cs typeface="Source Han Sans CN Bold Bold"/>
              </a:rPr>
              <a:t>景点详情</a:t>
            </a:r>
            <a:endParaRPr kumimoji="1" lang="zh-CN" altLang="en-US" sz="2800">
              <a:ln w="12700">
                <a:noFill/>
              </a:ln>
              <a:solidFill>
                <a:srgbClr val="262626">
                  <a:alpha val="100000"/>
                </a:srgbClr>
              </a:solidFill>
              <a:latin typeface="Source Han Sans CN Bold Bold"/>
              <a:ea typeface="Source Han Sans CN Bold Bold"/>
              <a:cs typeface="Source Han Sans CN Bold Bold"/>
            </a:endParaRPr>
          </a:p>
        </p:txBody>
      </p:sp>
      <p:sp>
        <p:nvSpPr>
          <p:cNvPr id="15"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pic>
        <p:nvPicPr>
          <p:cNvPr id="5" name="图片 4" descr="截屏2025-07-04 21.20.12"/>
          <p:cNvPicPr>
            <a:picLocks noChangeAspect="1"/>
          </p:cNvPicPr>
          <p:nvPr/>
        </p:nvPicPr>
        <p:blipFill>
          <a:blip r:embed="rId1"/>
          <a:stretch>
            <a:fillRect/>
          </a:stretch>
        </p:blipFill>
        <p:spPr>
          <a:xfrm>
            <a:off x="1271905" y="1052830"/>
            <a:ext cx="8878570" cy="55492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实际案例展示--</a:t>
            </a:r>
            <a:r>
              <a:rPr kumimoji="1" lang="zh-CN" altLang="en-US" sz="2800">
                <a:ln w="12700">
                  <a:noFill/>
                </a:ln>
                <a:solidFill>
                  <a:srgbClr val="262626">
                    <a:alpha val="100000"/>
                  </a:srgbClr>
                </a:solidFill>
                <a:latin typeface="Source Han Sans CN Bold Bold"/>
                <a:ea typeface="Source Han Sans CN Bold Bold"/>
                <a:cs typeface="Source Han Sans CN Bold Bold"/>
              </a:rPr>
              <a:t>旅游</a:t>
            </a:r>
            <a:r>
              <a:rPr kumimoji="1" lang="zh-CN" altLang="en-US" sz="2800">
                <a:ln w="12700">
                  <a:noFill/>
                </a:ln>
                <a:solidFill>
                  <a:srgbClr val="262626">
                    <a:alpha val="100000"/>
                  </a:srgbClr>
                </a:solidFill>
                <a:latin typeface="Source Han Sans CN Bold Bold"/>
                <a:ea typeface="Source Han Sans CN Bold Bold"/>
                <a:cs typeface="Source Han Sans CN Bold Bold"/>
              </a:rPr>
              <a:t>行程安排</a:t>
            </a:r>
            <a:endParaRPr kumimoji="1" lang="zh-CN" altLang="en-US" sz="2800">
              <a:ln w="12700">
                <a:noFill/>
              </a:ln>
              <a:solidFill>
                <a:srgbClr val="262626">
                  <a:alpha val="100000"/>
                </a:srgbClr>
              </a:solidFill>
              <a:latin typeface="Source Han Sans CN Bold Bold"/>
              <a:ea typeface="Source Han Sans CN Bold Bold"/>
              <a:cs typeface="Source Han Sans CN Bold Bold"/>
            </a:endParaRPr>
          </a:p>
        </p:txBody>
      </p:sp>
      <p:sp>
        <p:nvSpPr>
          <p:cNvPr id="15"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pic>
        <p:nvPicPr>
          <p:cNvPr id="6" name="图片 5" descr="截屏2025-07-04 21.20.19"/>
          <p:cNvPicPr>
            <a:picLocks noChangeAspect="1"/>
          </p:cNvPicPr>
          <p:nvPr/>
        </p:nvPicPr>
        <p:blipFill>
          <a:blip r:embed="rId1"/>
          <a:stretch>
            <a:fillRect/>
          </a:stretch>
        </p:blipFill>
        <p:spPr>
          <a:xfrm>
            <a:off x="983615" y="981075"/>
            <a:ext cx="9166225" cy="57289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41350" y="1971040"/>
            <a:ext cx="8317455" cy="2749016"/>
          </a:xfrm>
          <a:prstGeom prst="rightArrow">
            <a:avLst/>
          </a:prstGeom>
          <a:gradFill>
            <a:gsLst>
              <a:gs pos="0">
                <a:schemeClr val="accent1">
                  <a:alpha val="0"/>
                </a:schemeClr>
              </a:gs>
              <a:gs pos="100000">
                <a:schemeClr val="accent1">
                  <a:alpha val="2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2885440"/>
            <a:ext cx="1910080" cy="904240"/>
          </a:xfrm>
          <a:prstGeom prst="rightArrow">
            <a:avLst/>
          </a:prstGeom>
          <a:gradFill>
            <a:gsLst>
              <a:gs pos="6000">
                <a:schemeClr val="accent1">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0400" y="4467828"/>
            <a:ext cx="4663954" cy="1666272"/>
          </a:xfrm>
          <a:prstGeom prst="rect">
            <a:avLst/>
          </a:prstGeom>
          <a:noFill/>
          <a:ln cap="sq">
            <a:noFill/>
          </a:ln>
        </p:spPr>
        <p:txBody>
          <a:bodyPr vert="horz" wrap="square" lIns="0" tIns="0" rIns="0" bIns="0" rtlCol="0" anchor="t"/>
          <a:lstStyle/>
          <a:p>
            <a:pPr algn="l">
              <a:lnSpc>
                <a:spcPct val="150000"/>
              </a:lnSpc>
            </a:pPr>
            <a:r>
              <a:rPr kumimoji="1" lang="en-US" altLang="zh-CN" sz="1095">
                <a:ln w="12700">
                  <a:noFill/>
                </a:ln>
                <a:solidFill>
                  <a:srgbClr val="262626">
                    <a:alpha val="100000"/>
                  </a:srgbClr>
                </a:solidFill>
                <a:latin typeface="Source Han Sans CN Normal"/>
                <a:ea typeface="Source Han Sans CN Normal"/>
                <a:cs typeface="Source Han Sans CN Normal"/>
              </a:rPr>
              <a:t>以一位文化爱好者为例，他计划在冬季前往徐州旅游，希望游览具有两汉文化特色的景点。系统根据他的需求，结合知识图谱和表检索技术，推荐了徐州博物馆、汉文化景区和龟山汉墓等景点。
徐州博物馆拥有丰富的两汉文物，能够让用户深入了解两汉文化的历史底蕴；汉文化景区集中展示了汉代的墓葬文化、建筑风格等；龟山汉墓则是一座保存较为完好的汉代诸侯王墓，具有极高的历史价值和文化价值。这些推荐景点在主题上与用户的文化爱好高度匹配，同时考虑了冬季开放时间和景点的综合评分等因素。</a:t>
            </a:r>
            <a:endParaRPr kumimoji="1" lang="zh-CN" altLang="en-US"/>
          </a:p>
        </p:txBody>
      </p:sp>
      <p:sp>
        <p:nvSpPr>
          <p:cNvPr id="8" name="标题 1"/>
          <p:cNvSpPr txBox="1"/>
          <p:nvPr/>
        </p:nvSpPr>
        <p:spPr>
          <a:xfrm>
            <a:off x="660400" y="3871711"/>
            <a:ext cx="4663954" cy="627177"/>
          </a:xfrm>
          <a:prstGeom prst="rect">
            <a:avLst/>
          </a:prstGeom>
          <a:noFill/>
          <a:ln cap="sq">
            <a:noFill/>
          </a:ln>
          <a:effectLst/>
        </p:spPr>
        <p:txBody>
          <a:bodyPr vert="horz" wrap="square" lIns="0" tIns="0" rIns="0" bIns="0" rtlCol="0" anchor="ctr"/>
          <a:lstStyle/>
          <a:p>
            <a:pPr algn="l">
              <a:lnSpc>
                <a:spcPct val="15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用户需求与推荐结果</a:t>
            </a:r>
            <a:endParaRPr kumimoji="1" lang="zh-CN" altLang="en-US"/>
          </a:p>
        </p:txBody>
      </p:sp>
      <p:sp>
        <p:nvSpPr>
          <p:cNvPr id="9" name="标题 1"/>
          <p:cNvSpPr txBox="1"/>
          <p:nvPr/>
        </p:nvSpPr>
        <p:spPr>
          <a:xfrm>
            <a:off x="673100" y="2715261"/>
            <a:ext cx="2316480" cy="1197638"/>
          </a:xfrm>
          <a:prstGeom prst="rect">
            <a:avLst/>
          </a:prstGeom>
          <a:noFill/>
          <a:ln cap="sq">
            <a:noFill/>
          </a:ln>
          <a:effectLst/>
        </p:spPr>
        <p:txBody>
          <a:bodyPr vert="horz" wrap="square" lIns="0" tIns="0" rIns="0" bIns="0" rtlCol="0" anchor="ctr"/>
          <a:lstStyle/>
          <a:p>
            <a:pPr algn="l">
              <a:lnSpc>
                <a:spcPct val="150000"/>
              </a:lnSpc>
            </a:pPr>
            <a:r>
              <a:rPr kumimoji="1" lang="en-US" altLang="zh-CN" sz="4800">
                <a:ln w="12700">
                  <a:noFill/>
                </a:ln>
                <a:solidFill>
                  <a:srgbClr val="0767FA">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0" name="标题 1"/>
          <p:cNvSpPr txBox="1"/>
          <p:nvPr/>
        </p:nvSpPr>
        <p:spPr>
          <a:xfrm>
            <a:off x="7033592" y="2885440"/>
            <a:ext cx="1910080" cy="904240"/>
          </a:xfrm>
          <a:prstGeom prst="rightArrow">
            <a:avLst/>
          </a:prstGeom>
          <a:gradFill>
            <a:gsLst>
              <a:gs pos="6000">
                <a:schemeClr val="accent1">
                  <a:alpha val="0"/>
                </a:schemeClr>
              </a:gs>
              <a:gs pos="100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854946" y="4467828"/>
            <a:ext cx="4663954" cy="1666272"/>
          </a:xfrm>
          <a:prstGeom prst="rect">
            <a:avLst/>
          </a:prstGeom>
          <a:noFill/>
          <a:ln cap="sq">
            <a:noFill/>
          </a:ln>
        </p:spPr>
        <p:txBody>
          <a:bodyPr vert="horz" wrap="square" lIns="0" tIns="0" rIns="0" bIns="0" rtlCol="0" anchor="t"/>
          <a:lstStyle/>
          <a:p>
            <a:pPr algn="l">
              <a:lnSpc>
                <a:spcPct val="150000"/>
              </a:lnSpc>
            </a:pPr>
            <a:r>
              <a:rPr kumimoji="1" lang="en-US" altLang="zh-CN" sz="1095">
                <a:ln w="12700">
                  <a:noFill/>
                </a:ln>
                <a:solidFill>
                  <a:srgbClr val="262626">
                    <a:alpha val="100000"/>
                  </a:srgbClr>
                </a:solidFill>
                <a:latin typeface="Source Han Sans CN Normal"/>
                <a:ea typeface="Source Han Sans CN Normal"/>
                <a:cs typeface="Source Han Sans CN Normal"/>
              </a:rPr>
              <a:t>为该用户生成了详细的旅游计划，第一天安排参观徐州博物馆，上午游览博物馆内的精品文物展厅，了解徐州地区的历史变迁和文化发展；下午参观汉代玉器展厅和陶瓷展厅，欣赏精美的汉代艺术品。第二天前往汉文化景区，上午参观狮子山楚王陵，感受汉代帝王陵墓的壮观；下午游览汉兵马俑博物馆，领略汉代军事文化的魅力。第三天参观龟山汉墓，上午深入墓穴内部，探索汉代墓葬的结构和布局；下午在周边的文化广场了解汉代的民俗文化。
旅游计划中还考虑了景点间的交通时间和休息时间，为用户提供了合理的行程安排建议，同时根据冬季的天气特点，给出了保暖和防寒的出行提示。</a:t>
            </a:r>
            <a:endParaRPr kumimoji="1" lang="zh-CN" altLang="en-US"/>
          </a:p>
        </p:txBody>
      </p:sp>
      <p:sp>
        <p:nvSpPr>
          <p:cNvPr id="12" name="标题 1"/>
          <p:cNvSpPr txBox="1"/>
          <p:nvPr/>
        </p:nvSpPr>
        <p:spPr>
          <a:xfrm>
            <a:off x="6854946" y="3871711"/>
            <a:ext cx="4663954" cy="627177"/>
          </a:xfrm>
          <a:prstGeom prst="rect">
            <a:avLst/>
          </a:prstGeom>
          <a:noFill/>
          <a:ln cap="sq">
            <a:noFill/>
          </a:ln>
          <a:effectLst/>
        </p:spPr>
        <p:txBody>
          <a:bodyPr vert="horz" wrap="square" lIns="0" tIns="0" rIns="0" bIns="0" rtlCol="0" anchor="ctr"/>
          <a:lstStyle/>
          <a:p>
            <a:pPr algn="l">
              <a:lnSpc>
                <a:spcPct val="15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旅游计划生成</a:t>
            </a:r>
            <a:endParaRPr kumimoji="1" lang="zh-CN" altLang="en-US"/>
          </a:p>
        </p:txBody>
      </p:sp>
      <p:sp>
        <p:nvSpPr>
          <p:cNvPr id="13" name="标题 1"/>
          <p:cNvSpPr txBox="1"/>
          <p:nvPr/>
        </p:nvSpPr>
        <p:spPr>
          <a:xfrm>
            <a:off x="6867646" y="2715261"/>
            <a:ext cx="2316480" cy="1197638"/>
          </a:xfrm>
          <a:prstGeom prst="rect">
            <a:avLst/>
          </a:prstGeom>
          <a:noFill/>
          <a:ln cap="sq">
            <a:noFill/>
          </a:ln>
          <a:effectLst/>
        </p:spPr>
        <p:txBody>
          <a:bodyPr vert="horz" wrap="square" lIns="0" tIns="0" rIns="0" bIns="0" rtlCol="0" anchor="ctr"/>
          <a:lstStyle/>
          <a:p>
            <a:pPr algn="l">
              <a:lnSpc>
                <a:spcPct val="150000"/>
              </a:lnSpc>
            </a:pPr>
            <a:r>
              <a:rPr kumimoji="1" lang="en-US" altLang="zh-CN" sz="4800">
                <a:ln w="12700">
                  <a:noFill/>
                </a:ln>
                <a:solidFill>
                  <a:srgbClr val="0767FA">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4"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实际案例展示</a:t>
            </a:r>
            <a:endParaRPr kumimoji="1" lang="zh-CN" altLang="en-US"/>
          </a:p>
        </p:txBody>
      </p:sp>
      <p:sp>
        <p:nvSpPr>
          <p:cNvPr id="15"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6395" y="1130301"/>
            <a:ext cx="9137569" cy="4930980"/>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777440" y="771807"/>
            <a:ext cx="5051308" cy="5696144"/>
          </a:xfrm>
          <a:custGeom>
            <a:avLst/>
            <a:gdLst>
              <a:gd name="connsiteX0" fmla="*/ 5044445 w 5051308"/>
              <a:gd name="connsiteY0" fmla="*/ 1627540 h 5696144"/>
              <a:gd name="connsiteX1" fmla="*/ 4833372 w 5051308"/>
              <a:gd name="connsiteY1" fmla="*/ 1264066 h 5696144"/>
              <a:gd name="connsiteX2" fmla="*/ 2727966 w 5051308"/>
              <a:gd name="connsiteY2" fmla="*/ 55534 h 5696144"/>
              <a:gd name="connsiteX3" fmla="*/ 2308104 w 5051308"/>
              <a:gd name="connsiteY3" fmla="*/ 57058 h 5696144"/>
              <a:gd name="connsiteX4" fmla="*/ 208793 w 5051308"/>
              <a:gd name="connsiteY4" fmla="*/ 1276258 h 5696144"/>
              <a:gd name="connsiteX5" fmla="*/ 5 w 5051308"/>
              <a:gd name="connsiteY5" fmla="*/ 1640494 h 5696144"/>
              <a:gd name="connsiteX6" fmla="*/ 6101 w 5051308"/>
              <a:gd name="connsiteY6" fmla="*/ 4068226 h 5696144"/>
              <a:gd name="connsiteX7" fmla="*/ 217175 w 5051308"/>
              <a:gd name="connsiteY7" fmla="*/ 4431700 h 5696144"/>
              <a:gd name="connsiteX8" fmla="*/ 2323344 w 5051308"/>
              <a:gd name="connsiteY8" fmla="*/ 5640232 h 5696144"/>
              <a:gd name="connsiteX9" fmla="*/ 2743206 w 5051308"/>
              <a:gd name="connsiteY9" fmla="*/ 5639470 h 5696144"/>
              <a:gd name="connsiteX10" fmla="*/ 4842515 w 5051308"/>
              <a:gd name="connsiteY10" fmla="*/ 4420270 h 5696144"/>
              <a:gd name="connsiteX11" fmla="*/ 5051304 w 5051308"/>
              <a:gd name="connsiteY11" fmla="*/ 4056034 h 5696144"/>
              <a:gd name="connsiteX12" fmla="*/ 5044445 w 5051308"/>
              <a:gd name="connsiteY12" fmla="*/ 1627540 h 5696144"/>
            </a:gdLst>
            <a:ahLst/>
            <a:cxnLst/>
            <a:rect l="l" t="t" r="r" b="b"/>
            <a:pathLst>
              <a:path w="5051308" h="5696144">
                <a:moveTo>
                  <a:pt x="5044445" y="1627540"/>
                </a:moveTo>
                <a:cubicBezTo>
                  <a:pt x="5044445" y="1477426"/>
                  <a:pt x="4963674" y="1338742"/>
                  <a:pt x="4833372" y="1264066"/>
                </a:cubicBezTo>
                <a:lnTo>
                  <a:pt x="2727966" y="55534"/>
                </a:lnTo>
                <a:cubicBezTo>
                  <a:pt x="2597664" y="-19142"/>
                  <a:pt x="2437644" y="-18380"/>
                  <a:pt x="2308104" y="57058"/>
                </a:cubicBezTo>
                <a:lnTo>
                  <a:pt x="208793" y="1276258"/>
                </a:lnTo>
                <a:cubicBezTo>
                  <a:pt x="79253" y="1351696"/>
                  <a:pt x="-757" y="1490380"/>
                  <a:pt x="5" y="1640494"/>
                </a:cubicBezTo>
                <a:lnTo>
                  <a:pt x="6101" y="4068226"/>
                </a:lnTo>
                <a:cubicBezTo>
                  <a:pt x="6101" y="4218340"/>
                  <a:pt x="86873" y="4357024"/>
                  <a:pt x="217175" y="4431700"/>
                </a:cubicBezTo>
                <a:lnTo>
                  <a:pt x="2323344" y="5640232"/>
                </a:lnTo>
                <a:cubicBezTo>
                  <a:pt x="2453646" y="5714908"/>
                  <a:pt x="2613666" y="5714908"/>
                  <a:pt x="2743206" y="5639470"/>
                </a:cubicBezTo>
                <a:lnTo>
                  <a:pt x="4842515" y="4420270"/>
                </a:lnTo>
                <a:cubicBezTo>
                  <a:pt x="4972055" y="4344832"/>
                  <a:pt x="5052065" y="4206148"/>
                  <a:pt x="5051304" y="4056034"/>
                </a:cubicBezTo>
                <a:lnTo>
                  <a:pt x="5044445" y="1627540"/>
                </a:lnTo>
                <a:close/>
              </a:path>
            </a:pathLst>
          </a:custGeom>
          <a:gradFill>
            <a:gsLst>
              <a:gs pos="0">
                <a:schemeClr val="accent2"/>
              </a:gs>
              <a:gs pos="100000">
                <a:schemeClr val="accent2">
                  <a:lumMod val="60000"/>
                  <a:lumOff val="40000"/>
                </a:schemeClr>
              </a:gs>
            </a:gsLst>
            <a:lin ang="0" scaled="0"/>
          </a:gradFill>
          <a:ln w="7620" cap="flat">
            <a:noFill/>
            <a:miter/>
          </a:ln>
        </p:spPr>
        <p:txBody>
          <a:bodyPr vert="horz" wrap="square" lIns="91440" tIns="45720" rIns="91440" bIns="45720" rtlCol="0" anchor="ctr"/>
          <a:lstStyle/>
          <a:p>
            <a:pPr algn="l">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6967021" y="987791"/>
            <a:ext cx="4668583" cy="5264562"/>
          </a:xfrm>
          <a:custGeom>
            <a:avLst/>
            <a:gdLst>
              <a:gd name="connsiteX0" fmla="*/ 2326985 w 4668583"/>
              <a:gd name="connsiteY0" fmla="*/ 4 h 5264562"/>
              <a:gd name="connsiteX1" fmla="*/ 2521274 w 4668583"/>
              <a:gd name="connsiteY1" fmla="*/ 51327 h 5264562"/>
              <a:gd name="connsiteX2" fmla="*/ 4467159 w 4668583"/>
              <a:gd name="connsiteY2" fmla="*/ 1168292 h 5264562"/>
              <a:gd name="connsiteX3" fmla="*/ 4662240 w 4668583"/>
              <a:gd name="connsiteY3" fmla="*/ 1504226 h 5264562"/>
              <a:gd name="connsiteX4" fmla="*/ 4668579 w 4668583"/>
              <a:gd name="connsiteY4" fmla="*/ 3748719 h 5264562"/>
              <a:gd name="connsiteX5" fmla="*/ 4475610 w 4668583"/>
              <a:gd name="connsiteY5" fmla="*/ 4085358 h 5264562"/>
              <a:gd name="connsiteX6" fmla="*/ 2535360 w 4668583"/>
              <a:gd name="connsiteY6" fmla="*/ 5212182 h 5264562"/>
              <a:gd name="connsiteX7" fmla="*/ 2147309 w 4668583"/>
              <a:gd name="connsiteY7" fmla="*/ 5212887 h 5264562"/>
              <a:gd name="connsiteX8" fmla="*/ 200721 w 4668583"/>
              <a:gd name="connsiteY8" fmla="*/ 4095922 h 5264562"/>
              <a:gd name="connsiteX9" fmla="*/ 5639 w 4668583"/>
              <a:gd name="connsiteY9" fmla="*/ 3759987 h 5264562"/>
              <a:gd name="connsiteX10" fmla="*/ 5 w 4668583"/>
              <a:gd name="connsiteY10" fmla="*/ 1516199 h 5264562"/>
              <a:gd name="connsiteX11" fmla="*/ 192974 w 4668583"/>
              <a:gd name="connsiteY11" fmla="*/ 1179560 h 5264562"/>
              <a:gd name="connsiteX12" fmla="*/ 2133224 w 4668583"/>
              <a:gd name="connsiteY12" fmla="*/ 52736 h 5264562"/>
              <a:gd name="connsiteX13" fmla="*/ 2326985 w 4668583"/>
              <a:gd name="connsiteY13" fmla="*/ 4 h 5264562"/>
            </a:gdLst>
            <a:ahLst/>
            <a:cxnLst/>
            <a:rect l="l" t="t" r="r" b="b"/>
            <a:pathLst>
              <a:path w="4668583" h="5264562">
                <a:moveTo>
                  <a:pt x="2326985" y="4"/>
                </a:moveTo>
                <a:cubicBezTo>
                  <a:pt x="2393978" y="-260"/>
                  <a:pt x="2461059" y="16818"/>
                  <a:pt x="2521274" y="51327"/>
                </a:cubicBezTo>
                <a:lnTo>
                  <a:pt x="4467159" y="1168292"/>
                </a:lnTo>
                <a:cubicBezTo>
                  <a:pt x="4587588" y="1237310"/>
                  <a:pt x="4662240" y="1365486"/>
                  <a:pt x="4662240" y="1504226"/>
                </a:cubicBezTo>
                <a:lnTo>
                  <a:pt x="4668579" y="3748719"/>
                </a:lnTo>
                <a:cubicBezTo>
                  <a:pt x="4669283" y="3887460"/>
                  <a:pt x="4595335" y="4015636"/>
                  <a:pt x="4475610" y="4085358"/>
                </a:cubicBezTo>
                <a:lnTo>
                  <a:pt x="2535360" y="5212182"/>
                </a:lnTo>
                <a:cubicBezTo>
                  <a:pt x="2415635" y="5281905"/>
                  <a:pt x="2267739" y="5281905"/>
                  <a:pt x="2147309" y="5212887"/>
                </a:cubicBezTo>
                <a:lnTo>
                  <a:pt x="200721" y="4095922"/>
                </a:lnTo>
                <a:cubicBezTo>
                  <a:pt x="80291" y="4026904"/>
                  <a:pt x="5639" y="3898728"/>
                  <a:pt x="5639" y="3759987"/>
                </a:cubicBezTo>
                <a:lnTo>
                  <a:pt x="5" y="1516199"/>
                </a:lnTo>
                <a:cubicBezTo>
                  <a:pt x="-699" y="1377459"/>
                  <a:pt x="73249" y="1249282"/>
                  <a:pt x="192974" y="1179560"/>
                </a:cubicBezTo>
                <a:lnTo>
                  <a:pt x="2133224" y="52736"/>
                </a:lnTo>
                <a:cubicBezTo>
                  <a:pt x="2193087" y="17875"/>
                  <a:pt x="2259992" y="268"/>
                  <a:pt x="2326985" y="4"/>
                </a:cubicBezTo>
                <a:close/>
              </a:path>
            </a:pathLst>
          </a:custGeom>
          <a:noFill/>
          <a:ln>
            <a:noFill/>
          </a:ln>
        </p:spPr>
      </p:pic>
      <p:sp>
        <p:nvSpPr>
          <p:cNvPr id="7" name="标题 1"/>
          <p:cNvSpPr txBox="1"/>
          <p:nvPr/>
        </p:nvSpPr>
        <p:spPr>
          <a:xfrm>
            <a:off x="10182782" y="5375524"/>
            <a:ext cx="3351025" cy="3778807"/>
          </a:xfrm>
          <a:custGeom>
            <a:avLst/>
            <a:gdLst>
              <a:gd name="connsiteX0" fmla="*/ 3346472 w 3351025"/>
              <a:gd name="connsiteY0" fmla="*/ 1079706 h 3778807"/>
              <a:gd name="connsiteX1" fmla="*/ 3206447 w 3351025"/>
              <a:gd name="connsiteY1" fmla="*/ 838578 h 3778807"/>
              <a:gd name="connsiteX2" fmla="*/ 1809725 w 3351025"/>
              <a:gd name="connsiteY2" fmla="*/ 36841 h 3778807"/>
              <a:gd name="connsiteX3" fmla="*/ 1531190 w 3351025"/>
              <a:gd name="connsiteY3" fmla="*/ 37852 h 3778807"/>
              <a:gd name="connsiteX4" fmla="*/ 138513 w 3351025"/>
              <a:gd name="connsiteY4" fmla="*/ 846666 h 3778807"/>
              <a:gd name="connsiteX5" fmla="*/ 4 w 3351025"/>
              <a:gd name="connsiteY5" fmla="*/ 1088300 h 3778807"/>
              <a:gd name="connsiteX6" fmla="*/ 4048 w 3351025"/>
              <a:gd name="connsiteY6" fmla="*/ 2698851 h 3778807"/>
              <a:gd name="connsiteX7" fmla="*/ 144074 w 3351025"/>
              <a:gd name="connsiteY7" fmla="*/ 2939979 h 3778807"/>
              <a:gd name="connsiteX8" fmla="*/ 1541300 w 3351025"/>
              <a:gd name="connsiteY8" fmla="*/ 3741716 h 3778807"/>
              <a:gd name="connsiteX9" fmla="*/ 1819836 w 3351025"/>
              <a:gd name="connsiteY9" fmla="*/ 3741210 h 3778807"/>
              <a:gd name="connsiteX10" fmla="*/ 3212512 w 3351025"/>
              <a:gd name="connsiteY10" fmla="*/ 2932396 h 3778807"/>
              <a:gd name="connsiteX11" fmla="*/ 3351022 w 3351025"/>
              <a:gd name="connsiteY11" fmla="*/ 2690763 h 3778807"/>
              <a:gd name="connsiteX12" fmla="*/ 3346472 w 3351025"/>
              <a:gd name="connsiteY12" fmla="*/ 1079706 h 3778807"/>
            </a:gdLst>
            <a:ahLst/>
            <a:cxnLst/>
            <a:rect l="l" t="t" r="r" b="b"/>
            <a:pathLst>
              <a:path w="3351025" h="3778807">
                <a:moveTo>
                  <a:pt x="3346472" y="1079706"/>
                </a:moveTo>
                <a:cubicBezTo>
                  <a:pt x="3346472" y="980121"/>
                  <a:pt x="3292889" y="888118"/>
                  <a:pt x="3206447" y="838578"/>
                </a:cubicBezTo>
                <a:lnTo>
                  <a:pt x="1809725" y="36841"/>
                </a:lnTo>
                <a:cubicBezTo>
                  <a:pt x="1723283" y="-12699"/>
                  <a:pt x="1617127" y="-12193"/>
                  <a:pt x="1531190" y="37852"/>
                </a:cubicBezTo>
                <a:lnTo>
                  <a:pt x="138513" y="846666"/>
                </a:lnTo>
                <a:cubicBezTo>
                  <a:pt x="52577" y="896712"/>
                  <a:pt x="-502" y="988714"/>
                  <a:pt x="4" y="1088300"/>
                </a:cubicBezTo>
                <a:lnTo>
                  <a:pt x="4048" y="2698851"/>
                </a:lnTo>
                <a:cubicBezTo>
                  <a:pt x="4048" y="2798436"/>
                  <a:pt x="57632" y="2890439"/>
                  <a:pt x="144074" y="2939979"/>
                </a:cubicBezTo>
                <a:lnTo>
                  <a:pt x="1541300" y="3741716"/>
                </a:lnTo>
                <a:cubicBezTo>
                  <a:pt x="1627742" y="3791256"/>
                  <a:pt x="1733899" y="3791256"/>
                  <a:pt x="1819836" y="3741210"/>
                </a:cubicBezTo>
                <a:lnTo>
                  <a:pt x="3212512" y="2932396"/>
                </a:lnTo>
                <a:cubicBezTo>
                  <a:pt x="3298449" y="2882351"/>
                  <a:pt x="3351527" y="2790348"/>
                  <a:pt x="3351022" y="2690763"/>
                </a:cubicBezTo>
                <a:lnTo>
                  <a:pt x="3346472" y="1079706"/>
                </a:lnTo>
                <a:close/>
              </a:path>
            </a:pathLst>
          </a:custGeom>
          <a:gradFill>
            <a:gsLst>
              <a:gs pos="0">
                <a:schemeClr val="accent1">
                  <a:lumMod val="60000"/>
                  <a:lumOff val="40000"/>
                </a:schemeClr>
              </a:gs>
              <a:gs pos="100000">
                <a:schemeClr val="accent1">
                  <a:lumMod val="60000"/>
                  <a:lumOff val="40000"/>
                  <a:alpha val="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9721945" y="-3072804"/>
            <a:ext cx="4291280" cy="4839093"/>
          </a:xfrm>
          <a:custGeom>
            <a:avLst/>
            <a:gdLst>
              <a:gd name="connsiteX0" fmla="*/ 4285450 w 4291280"/>
              <a:gd name="connsiteY0" fmla="*/ 1382658 h 4839093"/>
              <a:gd name="connsiteX1" fmla="*/ 4106135 w 4291280"/>
              <a:gd name="connsiteY1" fmla="*/ 1073873 h 4839093"/>
              <a:gd name="connsiteX2" fmla="*/ 2317511 w 4291280"/>
              <a:gd name="connsiteY2" fmla="*/ 47178 h 4839093"/>
              <a:gd name="connsiteX3" fmla="*/ 1960823 w 4291280"/>
              <a:gd name="connsiteY3" fmla="*/ 48473 h 4839093"/>
              <a:gd name="connsiteX4" fmla="*/ 177378 w 4291280"/>
              <a:gd name="connsiteY4" fmla="*/ 1084230 h 4839093"/>
              <a:gd name="connsiteX5" fmla="*/ 5 w 4291280"/>
              <a:gd name="connsiteY5" fmla="*/ 1393663 h 4839093"/>
              <a:gd name="connsiteX6" fmla="*/ 5183 w 4291280"/>
              <a:gd name="connsiteY6" fmla="*/ 3456114 h 4839093"/>
              <a:gd name="connsiteX7" fmla="*/ 184499 w 4291280"/>
              <a:gd name="connsiteY7" fmla="*/ 3764899 h 4839093"/>
              <a:gd name="connsiteX8" fmla="*/ 1973769 w 4291280"/>
              <a:gd name="connsiteY8" fmla="*/ 4791594 h 4839093"/>
              <a:gd name="connsiteX9" fmla="*/ 2330458 w 4291280"/>
              <a:gd name="connsiteY9" fmla="*/ 4790946 h 4839093"/>
              <a:gd name="connsiteX10" fmla="*/ 4113903 w 4291280"/>
              <a:gd name="connsiteY10" fmla="*/ 3755189 h 4839093"/>
              <a:gd name="connsiteX11" fmla="*/ 4291276 w 4291280"/>
              <a:gd name="connsiteY11" fmla="*/ 3445757 h 4839093"/>
              <a:gd name="connsiteX12" fmla="*/ 4285450 w 4291280"/>
              <a:gd name="connsiteY12" fmla="*/ 1382658 h 4839093"/>
            </a:gdLst>
            <a:ahLst/>
            <a:cxnLst/>
            <a:rect l="l" t="t" r="r" b="b"/>
            <a:pathLst>
              <a:path w="4291280" h="4839093">
                <a:moveTo>
                  <a:pt x="4285450" y="1382658"/>
                </a:moveTo>
                <a:cubicBezTo>
                  <a:pt x="4285450" y="1255130"/>
                  <a:pt x="4216831" y="1137313"/>
                  <a:pt x="4106135" y="1073873"/>
                </a:cubicBezTo>
                <a:lnTo>
                  <a:pt x="2317511" y="47178"/>
                </a:lnTo>
                <a:cubicBezTo>
                  <a:pt x="2206815" y="-16262"/>
                  <a:pt x="2070872" y="-15615"/>
                  <a:pt x="1960823" y="48473"/>
                </a:cubicBezTo>
                <a:lnTo>
                  <a:pt x="177378" y="1084230"/>
                </a:lnTo>
                <a:cubicBezTo>
                  <a:pt x="67329" y="1148318"/>
                  <a:pt x="-643" y="1266135"/>
                  <a:pt x="5" y="1393663"/>
                </a:cubicBezTo>
                <a:lnTo>
                  <a:pt x="5183" y="3456114"/>
                </a:lnTo>
                <a:cubicBezTo>
                  <a:pt x="5183" y="3583642"/>
                  <a:pt x="73802" y="3701459"/>
                  <a:pt x="184499" y="3764899"/>
                </a:cubicBezTo>
                <a:lnTo>
                  <a:pt x="1973769" y="4791594"/>
                </a:lnTo>
                <a:cubicBezTo>
                  <a:pt x="2084466" y="4855034"/>
                  <a:pt x="2220409" y="4855034"/>
                  <a:pt x="2330458" y="4790946"/>
                </a:cubicBezTo>
                <a:lnTo>
                  <a:pt x="4113903" y="3755189"/>
                </a:lnTo>
                <a:cubicBezTo>
                  <a:pt x="4223952" y="3691102"/>
                  <a:pt x="4291924" y="3573284"/>
                  <a:pt x="4291276" y="3445757"/>
                </a:cubicBezTo>
                <a:lnTo>
                  <a:pt x="4285450" y="1382658"/>
                </a:lnTo>
                <a:close/>
              </a:path>
            </a:pathLst>
          </a:custGeom>
          <a:gradFill>
            <a:gsLst>
              <a:gs pos="0">
                <a:schemeClr val="accent1"/>
              </a:gs>
              <a:gs pos="100000">
                <a:schemeClr val="accent1">
                  <a:lumMod val="20000"/>
                  <a:lumOff val="80000"/>
                  <a:alpha val="4400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3635" y="3465998"/>
            <a:ext cx="935682" cy="1055128"/>
          </a:xfrm>
          <a:custGeom>
            <a:avLst/>
            <a:gdLst>
              <a:gd name="connsiteX0" fmla="*/ 934411 w 935682"/>
              <a:gd name="connsiteY0" fmla="*/ 301478 h 1055128"/>
              <a:gd name="connsiteX1" fmla="*/ 895312 w 935682"/>
              <a:gd name="connsiteY1" fmla="*/ 234150 h 1055128"/>
              <a:gd name="connsiteX2" fmla="*/ 505316 w 935682"/>
              <a:gd name="connsiteY2" fmla="*/ 10287 h 1055128"/>
              <a:gd name="connsiteX3" fmla="*/ 427543 w 935682"/>
              <a:gd name="connsiteY3" fmla="*/ 10569 h 1055128"/>
              <a:gd name="connsiteX4" fmla="*/ 38676 w 935682"/>
              <a:gd name="connsiteY4" fmla="*/ 236408 h 1055128"/>
              <a:gd name="connsiteX5" fmla="*/ 1 w 935682"/>
              <a:gd name="connsiteY5" fmla="*/ 303878 h 1055128"/>
              <a:gd name="connsiteX6" fmla="*/ 1130 w 935682"/>
              <a:gd name="connsiteY6" fmla="*/ 753580 h 1055128"/>
              <a:gd name="connsiteX7" fmla="*/ 40229 w 935682"/>
              <a:gd name="connsiteY7" fmla="*/ 820908 h 1055128"/>
              <a:gd name="connsiteX8" fmla="*/ 430366 w 935682"/>
              <a:gd name="connsiteY8" fmla="*/ 1044772 h 1055128"/>
              <a:gd name="connsiteX9" fmla="*/ 508139 w 935682"/>
              <a:gd name="connsiteY9" fmla="*/ 1044630 h 1055128"/>
              <a:gd name="connsiteX10" fmla="*/ 897006 w 935682"/>
              <a:gd name="connsiteY10" fmla="*/ 818791 h 1055128"/>
              <a:gd name="connsiteX11" fmla="*/ 935681 w 935682"/>
              <a:gd name="connsiteY11" fmla="*/ 751322 h 1055128"/>
              <a:gd name="connsiteX12" fmla="*/ 934411 w 935682"/>
              <a:gd name="connsiteY12" fmla="*/ 301478 h 1055128"/>
            </a:gdLst>
            <a:ahLst/>
            <a:cxnLst/>
            <a:rect l="l" t="t" r="r" b="b"/>
            <a:pathLst>
              <a:path w="935682" h="1055128">
                <a:moveTo>
                  <a:pt x="934411" y="301478"/>
                </a:moveTo>
                <a:cubicBezTo>
                  <a:pt x="934411" y="273672"/>
                  <a:pt x="919449" y="247983"/>
                  <a:pt x="895312" y="234150"/>
                </a:cubicBezTo>
                <a:lnTo>
                  <a:pt x="505316" y="10287"/>
                </a:lnTo>
                <a:cubicBezTo>
                  <a:pt x="481180" y="-3546"/>
                  <a:pt x="451538" y="-3405"/>
                  <a:pt x="427543" y="10569"/>
                </a:cubicBezTo>
                <a:lnTo>
                  <a:pt x="38676" y="236408"/>
                </a:lnTo>
                <a:cubicBezTo>
                  <a:pt x="14681" y="250382"/>
                  <a:pt x="-140" y="276071"/>
                  <a:pt x="1" y="303878"/>
                </a:cubicBezTo>
                <a:lnTo>
                  <a:pt x="1130" y="753580"/>
                </a:lnTo>
                <a:cubicBezTo>
                  <a:pt x="1130" y="781387"/>
                  <a:pt x="16092" y="807076"/>
                  <a:pt x="40229" y="820908"/>
                </a:cubicBezTo>
                <a:lnTo>
                  <a:pt x="430366" y="1044772"/>
                </a:lnTo>
                <a:cubicBezTo>
                  <a:pt x="454502" y="1058604"/>
                  <a:pt x="484144" y="1058604"/>
                  <a:pt x="508139" y="1044630"/>
                </a:cubicBezTo>
                <a:lnTo>
                  <a:pt x="897006" y="818791"/>
                </a:lnTo>
                <a:cubicBezTo>
                  <a:pt x="921001" y="804817"/>
                  <a:pt x="935822" y="779128"/>
                  <a:pt x="935681" y="751322"/>
                </a:cubicBezTo>
                <a:lnTo>
                  <a:pt x="934411" y="301478"/>
                </a:lnTo>
                <a:close/>
              </a:path>
            </a:pathLst>
          </a:custGeom>
          <a:gradFill>
            <a:gsLst>
              <a:gs pos="0">
                <a:schemeClr val="accent1">
                  <a:lumMod val="20000"/>
                  <a:lumOff val="80000"/>
                </a:schemeClr>
              </a:gs>
              <a:gs pos="100000">
                <a:schemeClr val="accent1">
                  <a:lumMod val="60000"/>
                  <a:lumOff val="40000"/>
                </a:schemeClr>
              </a:gs>
            </a:gsLst>
            <a:lin ang="5400000" scaled="0"/>
          </a:gradFill>
          <a:ln w="140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6499917" y="3566902"/>
            <a:ext cx="756730" cy="853332"/>
          </a:xfrm>
          <a:custGeom>
            <a:avLst/>
            <a:gdLst>
              <a:gd name="connsiteX0" fmla="*/ 755702 w 756730"/>
              <a:gd name="connsiteY0" fmla="*/ 243820 h 853332"/>
              <a:gd name="connsiteX1" fmla="*/ 724081 w 756730"/>
              <a:gd name="connsiteY1" fmla="*/ 189368 h 853332"/>
              <a:gd name="connsiteX2" fmla="*/ 408673 w 756730"/>
              <a:gd name="connsiteY2" fmla="*/ 8319 h 853332"/>
              <a:gd name="connsiteX3" fmla="*/ 345774 w 756730"/>
              <a:gd name="connsiteY3" fmla="*/ 8548 h 853332"/>
              <a:gd name="connsiteX4" fmla="*/ 31279 w 756730"/>
              <a:gd name="connsiteY4" fmla="*/ 191195 h 853332"/>
              <a:gd name="connsiteX5" fmla="*/ 1 w 756730"/>
              <a:gd name="connsiteY5" fmla="*/ 245760 h 853332"/>
              <a:gd name="connsiteX6" fmla="*/ 914 w 756730"/>
              <a:gd name="connsiteY6" fmla="*/ 609456 h 853332"/>
              <a:gd name="connsiteX7" fmla="*/ 32535 w 756730"/>
              <a:gd name="connsiteY7" fmla="*/ 663907 h 853332"/>
              <a:gd name="connsiteX8" fmla="*/ 348057 w 756730"/>
              <a:gd name="connsiteY8" fmla="*/ 844956 h 853332"/>
              <a:gd name="connsiteX9" fmla="*/ 410956 w 756730"/>
              <a:gd name="connsiteY9" fmla="*/ 844842 h 853332"/>
              <a:gd name="connsiteX10" fmla="*/ 725451 w 756730"/>
              <a:gd name="connsiteY10" fmla="*/ 662195 h 853332"/>
              <a:gd name="connsiteX11" fmla="*/ 756729 w 756730"/>
              <a:gd name="connsiteY11" fmla="*/ 607629 h 853332"/>
              <a:gd name="connsiteX12" fmla="*/ 755702 w 756730"/>
              <a:gd name="connsiteY12" fmla="*/ 243820 h 853332"/>
            </a:gdLst>
            <a:ahLst/>
            <a:cxnLst/>
            <a:rect l="l" t="t" r="r" b="b"/>
            <a:pathLst>
              <a:path w="756730" h="853332">
                <a:moveTo>
                  <a:pt x="755702" y="243820"/>
                </a:moveTo>
                <a:cubicBezTo>
                  <a:pt x="755702" y="221331"/>
                  <a:pt x="743602" y="200555"/>
                  <a:pt x="724081" y="189368"/>
                </a:cubicBezTo>
                <a:lnTo>
                  <a:pt x="408673" y="8319"/>
                </a:lnTo>
                <a:cubicBezTo>
                  <a:pt x="389153" y="-2868"/>
                  <a:pt x="365180" y="-2753"/>
                  <a:pt x="345774" y="8548"/>
                </a:cubicBezTo>
                <a:lnTo>
                  <a:pt x="31279" y="191195"/>
                </a:lnTo>
                <a:cubicBezTo>
                  <a:pt x="11873" y="202496"/>
                  <a:pt x="-113" y="223272"/>
                  <a:pt x="1" y="245760"/>
                </a:cubicBezTo>
                <a:lnTo>
                  <a:pt x="914" y="609456"/>
                </a:lnTo>
                <a:cubicBezTo>
                  <a:pt x="914" y="631944"/>
                  <a:pt x="13014" y="652720"/>
                  <a:pt x="32535" y="663907"/>
                </a:cubicBezTo>
                <a:lnTo>
                  <a:pt x="348057" y="844956"/>
                </a:lnTo>
                <a:cubicBezTo>
                  <a:pt x="367578" y="856143"/>
                  <a:pt x="391550" y="856143"/>
                  <a:pt x="410956" y="844842"/>
                </a:cubicBezTo>
                <a:lnTo>
                  <a:pt x="725451" y="662195"/>
                </a:lnTo>
                <a:cubicBezTo>
                  <a:pt x="744857" y="650894"/>
                  <a:pt x="756843" y="630118"/>
                  <a:pt x="756729" y="607629"/>
                </a:cubicBezTo>
                <a:lnTo>
                  <a:pt x="755702" y="243820"/>
                </a:lnTo>
                <a:close/>
              </a:path>
            </a:pathLst>
          </a:custGeom>
          <a:solidFill>
            <a:schemeClr val="accent1"/>
          </a:solidFill>
          <a:ln w="1131"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6698750" y="3827093"/>
            <a:ext cx="344111" cy="33300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2270" y="3261815"/>
            <a:ext cx="5402015" cy="1681937"/>
          </a:xfrm>
          <a:prstGeom prst="rect">
            <a:avLst/>
          </a:prstGeom>
          <a:noFill/>
          <a:ln>
            <a:noFill/>
          </a:ln>
        </p:spPr>
        <p:txBody>
          <a:bodyPr vert="horz" wrap="square" lIns="0" tIns="0" rIns="0" bIns="0" rtlCol="0" anchor="t"/>
          <a:lstStyle/>
          <a:p>
            <a:pPr algn="l">
              <a:lnSpc>
                <a:spcPct val="130000"/>
              </a:lnSpc>
            </a:pPr>
            <a:r>
              <a:rPr kumimoji="1" lang="en-US" altLang="zh-CN" sz="4200">
                <a:ln w="8890">
                  <a:noFill/>
                </a:ln>
                <a:solidFill>
                  <a:srgbClr val="262626">
                    <a:alpha val="100000"/>
                  </a:srgbClr>
                </a:solidFill>
                <a:latin typeface="Source Han Serif SC Regular"/>
                <a:ea typeface="Source Han Serif SC Regular"/>
                <a:cs typeface="Source Han Serif SC Regular"/>
              </a:rPr>
              <a:t>优势与展望</a:t>
            </a:r>
            <a:endParaRPr kumimoji="1" lang="zh-CN" altLang="en-US"/>
          </a:p>
        </p:txBody>
      </p:sp>
      <p:cxnSp>
        <p:nvCxnSpPr>
          <p:cNvPr id="13" name="标题 1"/>
          <p:cNvCxnSpPr/>
          <p:nvPr/>
        </p:nvCxnSpPr>
        <p:spPr>
          <a:xfrm>
            <a:off x="2608516" y="5476444"/>
            <a:ext cx="3429000" cy="0"/>
          </a:xfrm>
          <a:prstGeom prst="line">
            <a:avLst/>
          </a:prstGeom>
          <a:noFill/>
          <a:ln w="12700" cap="sq">
            <a:solidFill>
              <a:schemeClr val="bg1">
                <a:lumMod val="75000"/>
              </a:schemeClr>
            </a:solidFill>
            <a:prstDash val="dash"/>
            <a:miter/>
          </a:ln>
        </p:spPr>
      </p:cxnSp>
      <p:sp>
        <p:nvSpPr>
          <p:cNvPr id="14" name="标题 1"/>
          <p:cNvSpPr txBox="1"/>
          <p:nvPr/>
        </p:nvSpPr>
        <p:spPr>
          <a:xfrm>
            <a:off x="960061" y="5297370"/>
            <a:ext cx="1768406" cy="393829"/>
          </a:xfrm>
          <a:prstGeom prst="roundRect">
            <a:avLst>
              <a:gd name="adj" fmla="val 22777"/>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067878" y="2603792"/>
            <a:ext cx="829728" cy="280275"/>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21570514">
            <a:off x="638191" y="726865"/>
            <a:ext cx="2323598" cy="562496"/>
          </a:xfrm>
          <a:prstGeom prst="round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1192756">
            <a:off x="640861" y="672153"/>
            <a:ext cx="2379472" cy="591671"/>
          </a:xfrm>
          <a:prstGeom prst="roundRect">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21192756">
            <a:off x="748941" y="1051585"/>
            <a:ext cx="80682" cy="806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361201">
            <a:off x="-41689" y="1050520"/>
            <a:ext cx="820987" cy="364103"/>
          </a:xfrm>
          <a:custGeom>
            <a:avLst/>
            <a:gdLst>
              <a:gd name="connsiteX0" fmla="*/ 820987 w 820987"/>
              <a:gd name="connsiteY0" fmla="*/ 0 h 364103"/>
              <a:gd name="connsiteX1" fmla="*/ 117602 w 820987"/>
              <a:gd name="connsiteY1" fmla="*/ 120580 h 364103"/>
              <a:gd name="connsiteX2" fmla="*/ 17119 w 820987"/>
              <a:gd name="connsiteY2" fmla="*/ 351692 h 364103"/>
              <a:gd name="connsiteX3" fmla="*/ 298473 w 820987"/>
              <a:gd name="connsiteY3" fmla="*/ 311499 h 364103"/>
              <a:gd name="connsiteX4" fmla="*/ 700407 w 820987"/>
              <a:gd name="connsiteY4" fmla="*/ 130628 h 364103"/>
            </a:gdLst>
            <a:ahLst/>
            <a:cxnLst/>
            <a:rect l="l" t="t" r="r" b="b"/>
            <a:pathLst>
              <a:path w="820987" h="364103">
                <a:moveTo>
                  <a:pt x="820987" y="0"/>
                </a:moveTo>
                <a:cubicBezTo>
                  <a:pt x="536283" y="30982"/>
                  <a:pt x="251580" y="61965"/>
                  <a:pt x="117602" y="120580"/>
                </a:cubicBezTo>
                <a:cubicBezTo>
                  <a:pt x="-16376" y="179195"/>
                  <a:pt x="-13026" y="319872"/>
                  <a:pt x="17119" y="351692"/>
                </a:cubicBezTo>
                <a:cubicBezTo>
                  <a:pt x="47264" y="383512"/>
                  <a:pt x="184592" y="348343"/>
                  <a:pt x="298473" y="311499"/>
                </a:cubicBezTo>
                <a:cubicBezTo>
                  <a:pt x="412354" y="274655"/>
                  <a:pt x="556380" y="202641"/>
                  <a:pt x="700407" y="130628"/>
                </a:cubicBezTo>
              </a:path>
            </a:pathLst>
          </a:custGeom>
          <a:noFill/>
          <a:ln w="19050" cap="sq">
            <a:solidFill>
              <a:schemeClr val="accent1">
                <a:lumMod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869600" y="1551022"/>
            <a:ext cx="2437622" cy="1744297"/>
          </a:xfrm>
          <a:prstGeom prst="rect">
            <a:avLst/>
          </a:prstGeom>
          <a:noFill/>
          <a:ln cap="sq">
            <a:noFill/>
          </a:ln>
          <a:effectLst/>
        </p:spPr>
        <p:txBody>
          <a:bodyPr vert="horz" wrap="square" lIns="0" tIns="0" rIns="0" bIns="0" rtlCol="0" anchor="b"/>
          <a:lstStyle/>
          <a:p>
            <a:pPr algn="r">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Part-</a:t>
            </a:r>
            <a:endParaRPr kumimoji="1" lang="zh-CN" altLang="en-US"/>
          </a:p>
        </p:txBody>
      </p:sp>
      <p:sp>
        <p:nvSpPr>
          <p:cNvPr id="22" name="标题 1"/>
          <p:cNvSpPr txBox="1"/>
          <p:nvPr/>
        </p:nvSpPr>
        <p:spPr>
          <a:xfrm>
            <a:off x="3404938" y="1130300"/>
            <a:ext cx="2108758" cy="2165019"/>
          </a:xfrm>
          <a:prstGeom prst="rect">
            <a:avLst/>
          </a:prstGeom>
          <a:noFill/>
          <a:ln cap="sq">
            <a:noFill/>
          </a:ln>
          <a:effectLst/>
        </p:spPr>
        <p:txBody>
          <a:bodyPr vert="horz" wrap="square" lIns="0" tIns="0" rIns="0" bIns="0" rtlCol="0" anchor="b"/>
          <a:lstStyle/>
          <a:p>
            <a:pPr algn="l">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06</a:t>
            </a:r>
            <a:endParaRPr kumimoji="1" lang="zh-CN" altLang="en-US"/>
          </a:p>
        </p:txBody>
      </p:sp>
      <p:sp>
        <p:nvSpPr>
          <p:cNvPr id="23" name="标题 1"/>
          <p:cNvSpPr txBox="1"/>
          <p:nvPr/>
        </p:nvSpPr>
        <p:spPr>
          <a:xfrm>
            <a:off x="10421856" y="5130428"/>
            <a:ext cx="986589" cy="986589"/>
          </a:xfrm>
          <a:prstGeom prst="ellipse">
            <a:avLst/>
          </a:prstGeom>
          <a:solidFill>
            <a:schemeClr val="bg1">
              <a:alpha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a:off x="10774705" y="5438484"/>
            <a:ext cx="429752" cy="370476"/>
          </a:xfrm>
          <a:prstGeom prst="triangle">
            <a:avLst/>
          </a:prstGeom>
          <a:solidFill>
            <a:schemeClr val="accent2"/>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700" y="-50800"/>
            <a:ext cx="12204700" cy="6908800"/>
          </a:xfrm>
          <a:prstGeom prst="rect">
            <a:avLst/>
          </a:prstGeom>
          <a:gradFill>
            <a:gsLst>
              <a:gs pos="0">
                <a:schemeClr val="accent1">
                  <a:lumMod val="20000"/>
                  <a:lumOff val="80000"/>
                  <a:alpha val="100000"/>
                </a:schemeClr>
              </a:gs>
              <a:gs pos="57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p>
        </p:txBody>
      </p:sp>
      <p:sp>
        <p:nvSpPr>
          <p:cNvPr id="6" name="标题 1"/>
          <p:cNvSpPr txBox="1"/>
          <p:nvPr/>
        </p:nvSpPr>
        <p:spPr>
          <a:xfrm rot="10800000" flipH="1">
            <a:off x="0" y="5089066"/>
            <a:ext cx="12192000" cy="1768930"/>
          </a:xfrm>
          <a:custGeom>
            <a:avLst/>
            <a:gdLst>
              <a:gd name="connsiteX0" fmla="*/ 0 w 12192000"/>
              <a:gd name="connsiteY0" fmla="*/ 1741454 h 1768930"/>
              <a:gd name="connsiteX1" fmla="*/ 16001 w 12192000"/>
              <a:gd name="connsiteY1" fmla="*/ 1706838 h 1768930"/>
              <a:gd name="connsiteX2" fmla="*/ 754530 w 12192000"/>
              <a:gd name="connsiteY2" fmla="*/ 1037343 h 1768930"/>
              <a:gd name="connsiteX3" fmla="*/ 4421736 w 12192000"/>
              <a:gd name="connsiteY3" fmla="*/ 571014 h 1768930"/>
              <a:gd name="connsiteX4" fmla="*/ 6089650 w 12192000"/>
              <a:gd name="connsiteY4" fmla="*/ 0 h 1768930"/>
              <a:gd name="connsiteX5" fmla="*/ 0 w 12192000"/>
              <a:gd name="connsiteY5" fmla="*/ 0 h 1768930"/>
              <a:gd name="connsiteX6" fmla="*/ 12192000 w 12192000"/>
              <a:gd name="connsiteY6" fmla="*/ 1768930 h 1768930"/>
              <a:gd name="connsiteX7" fmla="*/ 12192000 w 12192000"/>
              <a:gd name="connsiteY7" fmla="*/ 0 h 1768930"/>
              <a:gd name="connsiteX8" fmla="*/ 6089650 w 12192000"/>
              <a:gd name="connsiteY8" fmla="*/ 0 h 1768930"/>
              <a:gd name="connsiteX9" fmla="*/ 7757566 w 12192000"/>
              <a:gd name="connsiteY9" fmla="*/ 571014 h 1768930"/>
              <a:gd name="connsiteX10" fmla="*/ 11424771 w 12192000"/>
              <a:gd name="connsiteY10" fmla="*/ 1037343 h 1768930"/>
              <a:gd name="connsiteX11" fmla="*/ 12163300 w 12192000"/>
              <a:gd name="connsiteY11" fmla="*/ 1706837 h 1768930"/>
            </a:gdLst>
            <a:ahLst/>
            <a:cxnLst/>
            <a:rect l="l" t="t" r="r" b="b"/>
            <a:pathLst>
              <a:path w="12192000" h="1768930">
                <a:moveTo>
                  <a:pt x="0" y="1741454"/>
                </a:moveTo>
                <a:lnTo>
                  <a:pt x="16001" y="1706838"/>
                </a:lnTo>
                <a:cubicBezTo>
                  <a:pt x="126992" y="1478794"/>
                  <a:pt x="342757" y="1160951"/>
                  <a:pt x="754530" y="1037343"/>
                </a:cubicBezTo>
                <a:cubicBezTo>
                  <a:pt x="1507485" y="811317"/>
                  <a:pt x="3532549" y="743905"/>
                  <a:pt x="4421736" y="571014"/>
                </a:cubicBezTo>
                <a:cubicBezTo>
                  <a:pt x="5310922" y="398124"/>
                  <a:pt x="5749071" y="142753"/>
                  <a:pt x="6089650" y="0"/>
                </a:cubicBezTo>
                <a:lnTo>
                  <a:pt x="0" y="0"/>
                </a:lnTo>
                <a:close/>
                <a:moveTo>
                  <a:pt x="12192000" y="1768930"/>
                </a:moveTo>
                <a:lnTo>
                  <a:pt x="12192000" y="0"/>
                </a:lnTo>
                <a:lnTo>
                  <a:pt x="6089650" y="0"/>
                </a:lnTo>
                <a:cubicBezTo>
                  <a:pt x="6430229" y="142753"/>
                  <a:pt x="6868378" y="398124"/>
                  <a:pt x="7757566" y="571014"/>
                </a:cubicBezTo>
                <a:cubicBezTo>
                  <a:pt x="8646751" y="743904"/>
                  <a:pt x="10671816" y="811317"/>
                  <a:pt x="11424771" y="1037343"/>
                </a:cubicBezTo>
                <a:cubicBezTo>
                  <a:pt x="11836544" y="1160951"/>
                  <a:pt x="12052309" y="1478793"/>
                  <a:pt x="12163300" y="1706837"/>
                </a:cubicBezTo>
                <a:close/>
              </a:path>
            </a:pathLst>
          </a:custGeom>
          <a:noFill/>
          <a:ln w="12700" cap="sq">
            <a:gradFill>
              <a:gsLst>
                <a:gs pos="0">
                  <a:schemeClr val="accent2"/>
                </a:gs>
                <a:gs pos="38000">
                  <a:schemeClr val="accent2">
                    <a:lumMod val="60000"/>
                    <a:lumOff val="40000"/>
                  </a:schemeClr>
                </a:gs>
                <a:gs pos="61498">
                  <a:schemeClr val="accent2">
                    <a:lumMod val="60000"/>
                    <a:lumOff val="40000"/>
                  </a:schemeClr>
                </a:gs>
                <a:gs pos="100000">
                  <a:schemeClr val="accent2"/>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10800000" flipH="1">
            <a:off x="0" y="5127812"/>
            <a:ext cx="12192000" cy="1730188"/>
          </a:xfrm>
          <a:custGeom>
            <a:avLst/>
            <a:gdLst>
              <a:gd name="connsiteX0" fmla="*/ 12186419 w 12192000"/>
              <a:gd name="connsiteY0" fmla="*/ 1729371 h 1730188"/>
              <a:gd name="connsiteX1" fmla="*/ 12192000 w 12192000"/>
              <a:gd name="connsiteY1" fmla="*/ 1701289 h 1730188"/>
              <a:gd name="connsiteX2" fmla="*/ 12192000 w 12192000"/>
              <a:gd name="connsiteY2" fmla="*/ 0 h 1730188"/>
              <a:gd name="connsiteX3" fmla="*/ 6096000 w 12192000"/>
              <a:gd name="connsiteY3" fmla="*/ 0 h 1730188"/>
              <a:gd name="connsiteX4" fmla="*/ 7739743 w 12192000"/>
              <a:gd name="connsiteY4" fmla="*/ 504085 h 1730188"/>
              <a:gd name="connsiteX5" fmla="*/ 11353800 w 12192000"/>
              <a:gd name="connsiteY5" fmla="*/ 915756 h 1730188"/>
              <a:gd name="connsiteX6" fmla="*/ 12186419 w 12192000"/>
              <a:gd name="connsiteY6" fmla="*/ 1729371 h 1730188"/>
              <a:gd name="connsiteX7" fmla="*/ 5581 w 12192000"/>
              <a:gd name="connsiteY7" fmla="*/ 1729371 h 1730188"/>
              <a:gd name="connsiteX8" fmla="*/ 838200 w 12192000"/>
              <a:gd name="connsiteY8" fmla="*/ 915756 h 1730188"/>
              <a:gd name="connsiteX9" fmla="*/ 4452258 w 12192000"/>
              <a:gd name="connsiteY9" fmla="*/ 504085 h 1730188"/>
              <a:gd name="connsiteX10" fmla="*/ 6096000 w 12192000"/>
              <a:gd name="connsiteY10" fmla="*/ 0 h 1730188"/>
              <a:gd name="connsiteX11" fmla="*/ 0 w 12192000"/>
              <a:gd name="connsiteY11" fmla="*/ 0 h 1730188"/>
              <a:gd name="connsiteX12" fmla="*/ 0 w 12192000"/>
              <a:gd name="connsiteY12" fmla="*/ 1701289 h 1730188"/>
              <a:gd name="connsiteX13" fmla="*/ 5581 w 12192000"/>
              <a:gd name="connsiteY13" fmla="*/ 1729371 h 1730188"/>
            </a:gdLst>
            <a:ahLst/>
            <a:cxnLst/>
            <a:rect l="l" t="t" r="r" b="b"/>
            <a:pathLst>
              <a:path w="12192000" h="1730188">
                <a:moveTo>
                  <a:pt x="12186419" y="1729371"/>
                </a:moveTo>
                <a:cubicBezTo>
                  <a:pt x="12190498" y="1733010"/>
                  <a:pt x="12192000" y="1724647"/>
                  <a:pt x="12192000" y="1701289"/>
                </a:cubicBezTo>
                <a:lnTo>
                  <a:pt x="12192000" y="0"/>
                </a:lnTo>
                <a:lnTo>
                  <a:pt x="6096000" y="0"/>
                </a:lnTo>
                <a:cubicBezTo>
                  <a:pt x="6431643" y="126021"/>
                  <a:pt x="6863442" y="351460"/>
                  <a:pt x="7739743" y="504085"/>
                </a:cubicBezTo>
                <a:cubicBezTo>
                  <a:pt x="8616042" y="656711"/>
                  <a:pt x="10611758" y="716222"/>
                  <a:pt x="11353800" y="915756"/>
                </a:cubicBezTo>
                <a:cubicBezTo>
                  <a:pt x="12003088" y="1090348"/>
                  <a:pt x="12157869" y="1703898"/>
                  <a:pt x="12186419" y="1729371"/>
                </a:cubicBezTo>
                <a:close/>
                <a:moveTo>
                  <a:pt x="5581" y="1729371"/>
                </a:moveTo>
                <a:cubicBezTo>
                  <a:pt x="34131" y="1703898"/>
                  <a:pt x="188912" y="1090348"/>
                  <a:pt x="838200" y="915756"/>
                </a:cubicBezTo>
                <a:cubicBezTo>
                  <a:pt x="1580243" y="716222"/>
                  <a:pt x="3575958" y="656712"/>
                  <a:pt x="4452258" y="504085"/>
                </a:cubicBezTo>
                <a:cubicBezTo>
                  <a:pt x="5328558" y="351460"/>
                  <a:pt x="5760357" y="126021"/>
                  <a:pt x="6096000" y="0"/>
                </a:cubicBezTo>
                <a:lnTo>
                  <a:pt x="0" y="0"/>
                </a:lnTo>
                <a:lnTo>
                  <a:pt x="0" y="1701289"/>
                </a:lnTo>
                <a:cubicBezTo>
                  <a:pt x="0" y="1724648"/>
                  <a:pt x="1503" y="1733010"/>
                  <a:pt x="5581" y="1729371"/>
                </a:cubicBezTo>
                <a:close/>
              </a:path>
            </a:pathLst>
          </a:custGeom>
          <a:gradFill>
            <a:gsLst>
              <a:gs pos="3000">
                <a:schemeClr val="accent1">
                  <a:lumMod val="80000"/>
                  <a:lumOff val="20000"/>
                </a:schemeClr>
              </a:gs>
              <a:gs pos="38000">
                <a:schemeClr val="accent1">
                  <a:lumMod val="60000"/>
                  <a:lumOff val="40000"/>
                </a:schemeClr>
              </a:gs>
              <a:gs pos="64962">
                <a:schemeClr val="accent1">
                  <a:lumMod val="60000"/>
                  <a:lumOff val="40000"/>
                </a:schemeClr>
              </a:gs>
              <a:gs pos="99000">
                <a:schemeClr val="accent1">
                  <a:lumMod val="80000"/>
                  <a:lumOff val="2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16200000" flipH="1">
            <a:off x="2203649" y="-312105"/>
            <a:ext cx="10800" cy="2880000"/>
          </a:xfrm>
          <a:custGeom>
            <a:avLst/>
            <a:gdLst>
              <a:gd name="connsiteX0" fmla="*/ 0 w 10800"/>
              <a:gd name="connsiteY0" fmla="*/ 0 h 2880000"/>
              <a:gd name="connsiteX1" fmla="*/ 0 w 10800"/>
              <a:gd name="connsiteY1" fmla="*/ 2880000 h 2880000"/>
              <a:gd name="connsiteX2" fmla="*/ 10800 w 10800"/>
              <a:gd name="connsiteY2" fmla="*/ 2880000 h 2880000"/>
              <a:gd name="connsiteX3" fmla="*/ 10800 w 10800"/>
              <a:gd name="connsiteY3" fmla="*/ 0 h 2880000"/>
            </a:gdLst>
            <a:ahLst/>
            <a:cxnLst/>
            <a:rect l="l" t="t" r="r" b="b"/>
            <a:pathLst>
              <a:path w="10800" h="2880000">
                <a:moveTo>
                  <a:pt x="0" y="0"/>
                </a:moveTo>
                <a:lnTo>
                  <a:pt x="0" y="2880000"/>
                </a:lnTo>
                <a:lnTo>
                  <a:pt x="10800" y="2880000"/>
                </a:lnTo>
                <a:lnTo>
                  <a:pt x="10800" y="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16200000">
            <a:off x="3577049" y="1091894"/>
            <a:ext cx="72000" cy="72000"/>
          </a:xfrm>
          <a:prstGeom prst="ellipse">
            <a:avLst/>
          </a:prstGeom>
          <a:gradFill>
            <a:gsLst>
              <a:gs pos="1000">
                <a:schemeClr val="accent1">
                  <a:lumMod val="80000"/>
                  <a:lumOff val="20000"/>
                </a:schemeClr>
              </a:gs>
              <a:gs pos="94000">
                <a:schemeClr val="accent1"/>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rot="5400000">
            <a:off x="9964851" y="-312105"/>
            <a:ext cx="10800" cy="2880000"/>
          </a:xfrm>
          <a:custGeom>
            <a:avLst/>
            <a:gdLst>
              <a:gd name="connsiteX0" fmla="*/ 0 w 10800"/>
              <a:gd name="connsiteY0" fmla="*/ 2880000 h 2880000"/>
              <a:gd name="connsiteX1" fmla="*/ 0 w 10800"/>
              <a:gd name="connsiteY1" fmla="*/ 0 h 2880000"/>
              <a:gd name="connsiteX2" fmla="*/ 10800 w 10800"/>
              <a:gd name="connsiteY2" fmla="*/ 0 h 2880000"/>
              <a:gd name="connsiteX3" fmla="*/ 10800 w 10800"/>
              <a:gd name="connsiteY3" fmla="*/ 2880000 h 2880000"/>
            </a:gdLst>
            <a:ahLst/>
            <a:cxnLst/>
            <a:rect l="l" t="t" r="r" b="b"/>
            <a:pathLst>
              <a:path w="10800" h="2880000">
                <a:moveTo>
                  <a:pt x="0" y="2880000"/>
                </a:moveTo>
                <a:lnTo>
                  <a:pt x="0" y="0"/>
                </a:lnTo>
                <a:lnTo>
                  <a:pt x="10800" y="0"/>
                </a:lnTo>
                <a:lnTo>
                  <a:pt x="10800" y="288000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rot="5400000" flipH="1">
            <a:off x="8530251" y="1091894"/>
            <a:ext cx="72000" cy="72000"/>
          </a:xfrm>
          <a:prstGeom prst="ellipse">
            <a:avLst/>
          </a:prstGeom>
          <a:gradFill>
            <a:gsLst>
              <a:gs pos="1000">
                <a:schemeClr val="accent1">
                  <a:lumMod val="80000"/>
                  <a:lumOff val="20000"/>
                </a:schemeClr>
              </a:gs>
              <a:gs pos="94000">
                <a:schemeClr val="accent1"/>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flipH="1">
            <a:off x="0" y="7049"/>
            <a:ext cx="1546583" cy="890930"/>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20000"/>
                  <a:lumOff val="80000"/>
                  <a:alpha val="70000"/>
                </a:schemeClr>
              </a:gs>
              <a:gs pos="56000">
                <a:schemeClr val="accent2">
                  <a:lumMod val="60000"/>
                  <a:lumOff val="40000"/>
                  <a:alpha val="16000"/>
                </a:schemeClr>
              </a:gs>
              <a:gs pos="100000">
                <a:schemeClr val="accent2">
                  <a:alpha val="26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1824080" y="2162920"/>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7361140" y="2162920"/>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775307" y="1933198"/>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6" name="标题 1"/>
          <p:cNvSpPr txBox="1"/>
          <p:nvPr/>
        </p:nvSpPr>
        <p:spPr>
          <a:xfrm>
            <a:off x="2655475" y="1917637"/>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0767FA">
                    <a:alpha val="100000"/>
                  </a:srgbClr>
                </a:solidFill>
                <a:latin typeface="Source Han Sans CN Bold Bold"/>
                <a:ea typeface="Source Han Sans CN Bold Bold"/>
                <a:cs typeface="Source Han Sans CN Bold Bold"/>
              </a:rPr>
              <a:t>系统概述</a:t>
            </a:r>
            <a:endParaRPr kumimoji="1" lang="zh-CN" altLang="en-US"/>
          </a:p>
        </p:txBody>
      </p:sp>
      <p:sp>
        <p:nvSpPr>
          <p:cNvPr id="17" name="标题 1"/>
          <p:cNvSpPr txBox="1"/>
          <p:nvPr/>
        </p:nvSpPr>
        <p:spPr>
          <a:xfrm>
            <a:off x="6312367" y="1933198"/>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8" name="标题 1"/>
          <p:cNvSpPr txBox="1"/>
          <p:nvPr/>
        </p:nvSpPr>
        <p:spPr>
          <a:xfrm>
            <a:off x="8192535" y="1917637"/>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0767FA">
                    <a:alpha val="100000"/>
                  </a:srgbClr>
                </a:solidFill>
                <a:latin typeface="Source Han Sans CN Bold Bold"/>
                <a:ea typeface="Source Han Sans CN Bold Bold"/>
                <a:cs typeface="Source Han Sans CN Bold Bold"/>
              </a:rPr>
              <a:t>知识图谱技术解析</a:t>
            </a:r>
            <a:endParaRPr kumimoji="1" lang="zh-CN" altLang="en-US"/>
          </a:p>
        </p:txBody>
      </p:sp>
      <p:sp>
        <p:nvSpPr>
          <p:cNvPr id="19" name="标题 1"/>
          <p:cNvSpPr txBox="1"/>
          <p:nvPr/>
        </p:nvSpPr>
        <p:spPr>
          <a:xfrm>
            <a:off x="1824080" y="3537121"/>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a:off x="7361140" y="3537121"/>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775307" y="3307399"/>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2" name="标题 1"/>
          <p:cNvSpPr txBox="1"/>
          <p:nvPr/>
        </p:nvSpPr>
        <p:spPr>
          <a:xfrm>
            <a:off x="2655475" y="3291838"/>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0767FA">
                    <a:alpha val="100000"/>
                  </a:srgbClr>
                </a:solidFill>
                <a:latin typeface="Source Han Sans CN Bold Bold"/>
                <a:ea typeface="Source Han Sans CN Bold Bold"/>
                <a:cs typeface="Source Han Sans CN Bold Bold"/>
              </a:rPr>
              <a:t>表检索增强技术</a:t>
            </a:r>
            <a:endParaRPr kumimoji="1" lang="zh-CN" altLang="en-US"/>
          </a:p>
        </p:txBody>
      </p:sp>
      <p:sp>
        <p:nvSpPr>
          <p:cNvPr id="23" name="标题 1"/>
          <p:cNvSpPr txBox="1"/>
          <p:nvPr/>
        </p:nvSpPr>
        <p:spPr>
          <a:xfrm>
            <a:off x="6312367" y="3307399"/>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24" name="标题 1"/>
          <p:cNvSpPr txBox="1"/>
          <p:nvPr/>
        </p:nvSpPr>
        <p:spPr>
          <a:xfrm>
            <a:off x="8192535" y="3291838"/>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0767FA">
                    <a:alpha val="100000"/>
                  </a:srgbClr>
                </a:solidFill>
                <a:latin typeface="Source Han Sans CN Bold Bold"/>
                <a:ea typeface="Source Han Sans CN Bold Bold"/>
                <a:cs typeface="Source Han Sans CN Bold Bold"/>
              </a:rPr>
              <a:t>系统实现与算法</a:t>
            </a:r>
            <a:endParaRPr kumimoji="1" lang="zh-CN" altLang="en-US"/>
          </a:p>
        </p:txBody>
      </p:sp>
      <p:sp>
        <p:nvSpPr>
          <p:cNvPr id="25" name="标题 1"/>
          <p:cNvSpPr txBox="1"/>
          <p:nvPr/>
        </p:nvSpPr>
        <p:spPr>
          <a:xfrm>
            <a:off x="3358739" y="1032362"/>
            <a:ext cx="5461000" cy="508000"/>
          </a:xfrm>
          <a:prstGeom prst="rect">
            <a:avLst/>
          </a:prstGeom>
          <a:noFill/>
          <a:ln>
            <a:noFill/>
          </a:ln>
        </p:spPr>
        <p:txBody>
          <a:bodyPr vert="horz" wrap="square" lIns="0" tIns="0" rIns="0" bIns="0" rtlCol="0" anchor="t">
            <a:spAutoFit/>
          </a:bodyPr>
          <a:lstStyle/>
          <a:p>
            <a:pPr algn="ctr">
              <a:lnSpc>
                <a:spcPct val="100000"/>
              </a:lnSpc>
            </a:pPr>
            <a:r>
              <a:rPr kumimoji="1" lang="en-US" altLang="zh-CN" sz="40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CONTENTS</a:t>
            </a:r>
            <a:endParaRPr kumimoji="1" lang="zh-CN" altLang="en-US"/>
          </a:p>
        </p:txBody>
      </p:sp>
      <p:sp>
        <p:nvSpPr>
          <p:cNvPr id="26" name="标题 1"/>
          <p:cNvSpPr txBox="1"/>
          <p:nvPr/>
        </p:nvSpPr>
        <p:spPr>
          <a:xfrm>
            <a:off x="4386170" y="270688"/>
            <a:ext cx="3352800" cy="762000"/>
          </a:xfrm>
          <a:prstGeom prst="rect">
            <a:avLst/>
          </a:prstGeom>
          <a:noFill/>
          <a:ln>
            <a:noFill/>
          </a:ln>
        </p:spPr>
        <p:txBody>
          <a:bodyPr vert="horz" wrap="square" lIns="0" tIns="0" rIns="0" bIns="0" rtlCol="0" anchor="t">
            <a:spAutoFit/>
          </a:bodyPr>
          <a:lstStyle/>
          <a:p>
            <a:pPr algn="ctr">
              <a:lnSpc>
                <a:spcPct val="100000"/>
              </a:lnSpc>
            </a:pPr>
            <a:r>
              <a:rPr kumimoji="1" lang="en-US" altLang="zh-CN" sz="6000">
                <a:ln w="12700">
                  <a:noFill/>
                </a:ln>
                <a:solidFill>
                  <a:srgbClr val="0767FA">
                    <a:alpha val="100000"/>
                  </a:srgbClr>
                </a:solidFill>
                <a:latin typeface="OPPOSans H" panose="00020600040101010101" charset="-122"/>
                <a:ea typeface="OPPOSans H" panose="00020600040101010101" charset="-122"/>
                <a:cs typeface="OPPOSans H" panose="00020600040101010101" charset="-122"/>
              </a:rPr>
              <a:t>目录</a:t>
            </a:r>
            <a:endParaRPr kumimoji="1" lang="zh-CN" altLang="en-US"/>
          </a:p>
        </p:txBody>
      </p:sp>
      <p:sp>
        <p:nvSpPr>
          <p:cNvPr id="27" name="标题 1"/>
          <p:cNvSpPr txBox="1"/>
          <p:nvPr/>
        </p:nvSpPr>
        <p:spPr>
          <a:xfrm>
            <a:off x="1824080" y="4911322"/>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a:off x="7361140" y="4911322"/>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a:off x="775307" y="4681600"/>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30" name="标题 1"/>
          <p:cNvSpPr txBox="1"/>
          <p:nvPr/>
        </p:nvSpPr>
        <p:spPr>
          <a:xfrm>
            <a:off x="2655475" y="4666039"/>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0767FA">
                    <a:alpha val="100000"/>
                  </a:srgbClr>
                </a:solidFill>
                <a:latin typeface="Source Han Sans CN Bold Bold"/>
                <a:ea typeface="Source Han Sans CN Bold Bold"/>
                <a:cs typeface="Source Han Sans CN Bold Bold"/>
              </a:rPr>
              <a:t>案例展示</a:t>
            </a:r>
            <a:endParaRPr kumimoji="1" lang="zh-CN" altLang="en-US"/>
          </a:p>
        </p:txBody>
      </p:sp>
      <p:sp>
        <p:nvSpPr>
          <p:cNvPr id="31" name="标题 1"/>
          <p:cNvSpPr txBox="1"/>
          <p:nvPr/>
        </p:nvSpPr>
        <p:spPr>
          <a:xfrm>
            <a:off x="6312367" y="4681600"/>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06</a:t>
            </a:r>
            <a:endParaRPr kumimoji="1" lang="zh-CN" altLang="en-US"/>
          </a:p>
        </p:txBody>
      </p:sp>
      <p:sp>
        <p:nvSpPr>
          <p:cNvPr id="32" name="标题 1"/>
          <p:cNvSpPr txBox="1"/>
          <p:nvPr/>
        </p:nvSpPr>
        <p:spPr>
          <a:xfrm>
            <a:off x="8192535" y="4666039"/>
            <a:ext cx="3211458" cy="830997"/>
          </a:xfrm>
          <a:prstGeom prst="rect">
            <a:avLst/>
          </a:prstGeom>
          <a:noFill/>
          <a:ln>
            <a:noFill/>
          </a:ln>
        </p:spPr>
        <p:txBody>
          <a:bodyPr vert="horz" wrap="square" lIns="0" tIns="0" rIns="0" bIns="0" rtlCol="0" anchor="ctr"/>
          <a:lstStyle/>
          <a:p>
            <a:pPr algn="l">
              <a:lnSpc>
                <a:spcPct val="100000"/>
              </a:lnSpc>
            </a:pPr>
            <a:r>
              <a:rPr kumimoji="1" lang="zh-CN" altLang="en-US" sz="3200">
                <a:ln w="12700">
                  <a:noFill/>
                </a:ln>
                <a:solidFill>
                  <a:srgbClr val="0767FA">
                    <a:alpha val="100000"/>
                  </a:srgbClr>
                </a:solidFill>
                <a:latin typeface="Source Han Sans CN Bold Bold"/>
                <a:ea typeface="Source Han Sans CN Bold Bold"/>
                <a:cs typeface="Source Han Sans CN Bold Bold"/>
              </a:rPr>
              <a:t>未来</a:t>
            </a:r>
            <a:r>
              <a:rPr kumimoji="1" lang="en-US" altLang="zh-CN" sz="3200">
                <a:ln w="12700">
                  <a:noFill/>
                </a:ln>
                <a:solidFill>
                  <a:srgbClr val="0767FA">
                    <a:alpha val="100000"/>
                  </a:srgbClr>
                </a:solidFill>
                <a:latin typeface="Source Han Sans CN Bold Bold"/>
                <a:ea typeface="Source Han Sans CN Bold Bold"/>
                <a:cs typeface="Source Han Sans CN Bold Bold"/>
              </a:rPr>
              <a:t>展望</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1682115"/>
            <a:ext cx="3629660" cy="723900"/>
          </a:xfrm>
          <a:prstGeom prst="roundRect">
            <a:avLst>
              <a:gd name="adj" fmla="val 5404"/>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1758315"/>
            <a:ext cx="3629660" cy="3823970"/>
          </a:xfrm>
          <a:prstGeom prst="roundRect">
            <a:avLst>
              <a:gd name="adj" fmla="val 5404"/>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0400" y="1720215"/>
            <a:ext cx="3629660" cy="3816350"/>
          </a:xfrm>
          <a:prstGeom prst="roundRect">
            <a:avLst>
              <a:gd name="adj" fmla="val 5404"/>
            </a:avLst>
          </a:prstGeom>
          <a:solidFill>
            <a:schemeClr val="bg1"/>
          </a:solidFill>
          <a:ln w="12700" cap="sq">
            <a:noFill/>
            <a:miter/>
          </a:ln>
          <a:effectLst>
            <a:outerShdw blurRad="241300" sx="102000" sy="102000" algn="ctr" rotWithShape="0">
              <a:srgbClr val="000000">
                <a:alpha val="5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97560" y="2204721"/>
            <a:ext cx="3355448" cy="279844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未来将不断引入新的技术，如深度学习、人工智能等，进一步提升系统的智能化水平。利用深度学习模型对用户的行为数据和旅游文本进行更深入的分析，挖掘用户的潜在需求和兴趣偏好，实现更精准的推荐。
拓展系统的功能，增加更多的旅游服务模块，如旅游攻略生成、智能客服、旅游社交等，为用户提供全方位的旅游服务，打造一站式的旅游平台。</a:t>
            </a:r>
            <a:endParaRPr kumimoji="1" lang="zh-CN" altLang="en-US"/>
          </a:p>
        </p:txBody>
      </p:sp>
      <p:pic>
        <p:nvPicPr>
          <p:cNvPr id="9" name="图片 8"/>
          <p:cNvPicPr>
            <a:picLocks noChangeAspect="1"/>
          </p:cNvPicPr>
          <p:nvPr/>
        </p:nvPicPr>
        <p:blipFill>
          <a:blip r:embed="rId1">
            <a:alphaModFix amt="100000"/>
          </a:blip>
          <a:srcRect l="4645" r="4645"/>
          <a:stretch>
            <a:fillRect/>
          </a:stretch>
        </p:blipFill>
        <p:spPr>
          <a:xfrm>
            <a:off x="4403161" y="1488976"/>
            <a:ext cx="3385678" cy="2099508"/>
          </a:xfrm>
          <a:custGeom>
            <a:avLst/>
            <a:gdLst/>
            <a:ahLst/>
            <a:cxnLst/>
            <a:rect l="l" t="t" r="r" b="b"/>
            <a:pathLst>
              <a:path w="3385678" h="2099508">
                <a:moveTo>
                  <a:pt x="113457" y="0"/>
                </a:moveTo>
                <a:lnTo>
                  <a:pt x="3272221" y="0"/>
                </a:lnTo>
                <a:cubicBezTo>
                  <a:pt x="3334882" y="0"/>
                  <a:pt x="3385678" y="50796"/>
                  <a:pt x="3385678" y="113457"/>
                </a:cubicBezTo>
                <a:lnTo>
                  <a:pt x="3385678" y="1986051"/>
                </a:lnTo>
                <a:cubicBezTo>
                  <a:pt x="3385678" y="2048712"/>
                  <a:pt x="3334882" y="2099508"/>
                  <a:pt x="3272221" y="2099508"/>
                </a:cubicBezTo>
                <a:lnTo>
                  <a:pt x="113457" y="2099508"/>
                </a:lnTo>
                <a:cubicBezTo>
                  <a:pt x="50796" y="2099508"/>
                  <a:pt x="0" y="2048712"/>
                  <a:pt x="0" y="1986051"/>
                </a:cubicBezTo>
                <a:lnTo>
                  <a:pt x="0" y="113457"/>
                </a:lnTo>
                <a:cubicBezTo>
                  <a:pt x="0" y="50796"/>
                  <a:pt x="50796" y="0"/>
                  <a:pt x="113457" y="0"/>
                </a:cubicBezTo>
                <a:close/>
              </a:path>
            </a:pathLst>
          </a:custGeom>
          <a:noFill/>
          <a:ln>
            <a:noFill/>
          </a:ln>
        </p:spPr>
      </p:pic>
      <p:sp>
        <p:nvSpPr>
          <p:cNvPr id="10" name="标题 1"/>
          <p:cNvSpPr txBox="1"/>
          <p:nvPr/>
        </p:nvSpPr>
        <p:spPr>
          <a:xfrm>
            <a:off x="7881620" y="1682115"/>
            <a:ext cx="3629660" cy="723900"/>
          </a:xfrm>
          <a:prstGeom prst="roundRect">
            <a:avLst>
              <a:gd name="adj" fmla="val 5404"/>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881620" y="2060575"/>
            <a:ext cx="3629660" cy="3823970"/>
          </a:xfrm>
          <a:prstGeom prst="roundRect">
            <a:avLst>
              <a:gd name="adj" fmla="val 5404"/>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896225" y="989330"/>
            <a:ext cx="3629660" cy="4704080"/>
          </a:xfrm>
          <a:prstGeom prst="roundRect">
            <a:avLst>
              <a:gd name="adj" fmla="val 5404"/>
            </a:avLst>
          </a:prstGeom>
          <a:solidFill>
            <a:schemeClr val="bg1"/>
          </a:solidFill>
          <a:ln w="12700" cap="sq">
            <a:noFill/>
            <a:miter/>
          </a:ln>
          <a:effectLst>
            <a:outerShdw blurRad="241300" sx="102000" sy="102000" algn="ctr" rotWithShape="0">
              <a:srgbClr val="000000">
                <a:alpha val="5000"/>
              </a:srgb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951470" y="981076"/>
            <a:ext cx="3355448" cy="2798444"/>
          </a:xfrm>
          <a:prstGeom prst="rect">
            <a:avLst/>
          </a:prstGeom>
          <a:noFill/>
          <a:ln>
            <a:noFill/>
          </a:ln>
        </p:spPr>
        <p:txBody>
          <a:bodyPr vert="horz" wrap="square" lIns="0" tIns="0" rIns="0" bIns="0" rtlCol="0" anchor="t"/>
          <a:lstStyle/>
          <a:p>
            <a:pPr algn="ctr">
              <a:lnSpc>
                <a:spcPct val="15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（1）</a:t>
            </a:r>
            <a:r>
              <a:rPr kumimoji="1" lang="zh-CN" altLang="en-US" sz="1600">
                <a:ln w="12700">
                  <a:noFill/>
                </a:ln>
                <a:solidFill>
                  <a:srgbClr val="262626">
                    <a:alpha val="100000"/>
                  </a:srgbClr>
                </a:solidFill>
                <a:latin typeface="Source Han Sans CN Bold Bold"/>
                <a:ea typeface="Source Han Sans CN Bold Bold"/>
                <a:cs typeface="Source Han Sans CN Bold Bold"/>
              </a:rPr>
              <a:t>接入实时天气</a:t>
            </a:r>
            <a:r>
              <a:rPr kumimoji="1" lang="en-US" altLang="zh-CN" sz="1600">
                <a:ln w="12700">
                  <a:noFill/>
                </a:ln>
                <a:solidFill>
                  <a:srgbClr val="262626">
                    <a:alpha val="100000"/>
                  </a:srgbClr>
                </a:solidFill>
                <a:latin typeface="Source Han Sans CN Bold Bold"/>
                <a:ea typeface="Source Han Sans CN Bold Bold"/>
                <a:cs typeface="Source Han Sans CN Bold Bold"/>
              </a:rPr>
              <a:t> API</a:t>
            </a:r>
            <a:r>
              <a:rPr kumimoji="1" lang="zh-CN" altLang="en-US" sz="1600">
                <a:ln w="12700">
                  <a:noFill/>
                </a:ln>
                <a:solidFill>
                  <a:srgbClr val="262626">
                    <a:alpha val="100000"/>
                  </a:srgbClr>
                </a:solidFill>
                <a:latin typeface="Source Han Sans CN Bold Bold"/>
                <a:ea typeface="Source Han Sans CN Bold Bold"/>
                <a:cs typeface="Source Han Sans CN Bold Bold"/>
              </a:rPr>
              <a:t>，根据日期调整推荐（如冬季优先推荐室内景点）。</a:t>
            </a:r>
            <a:endParaRPr kumimoji="1" lang="zh-CN" altLang="en-US" sz="1600">
              <a:ln w="12700">
                <a:noFill/>
              </a:ln>
              <a:solidFill>
                <a:srgbClr val="262626">
                  <a:alpha val="100000"/>
                </a:srgbClr>
              </a:solidFill>
              <a:latin typeface="Source Han Sans CN Bold Bold"/>
              <a:ea typeface="Source Han Sans CN Bold Bold"/>
              <a:cs typeface="Source Han Sans CN Bold Bold"/>
            </a:endParaRPr>
          </a:p>
          <a:p>
            <a:pPr algn="ctr">
              <a:lnSpc>
                <a:spcPct val="15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（2）</a:t>
            </a:r>
            <a:r>
              <a:rPr kumimoji="1" lang="zh-CN" altLang="en-US" sz="1600">
                <a:ln w="12700">
                  <a:noFill/>
                </a:ln>
                <a:solidFill>
                  <a:srgbClr val="262626">
                    <a:alpha val="100000"/>
                  </a:srgbClr>
                </a:solidFill>
                <a:latin typeface="Source Han Sans CN Bold Bold"/>
                <a:ea typeface="Source Han Sans CN Bold Bold"/>
                <a:cs typeface="Source Han Sans CN Bold Bold"/>
              </a:rPr>
              <a:t>增加用户历史行为记录，实现个性化偏好学习。开发前端界面，支持地图可视化与交互式路线规划。</a:t>
            </a:r>
            <a:endParaRPr kumimoji="1" lang="zh-CN" altLang="en-US" sz="1600">
              <a:ln w="12700">
                <a:noFill/>
              </a:ln>
              <a:solidFill>
                <a:srgbClr val="262626">
                  <a:alpha val="100000"/>
                </a:srgbClr>
              </a:solidFill>
              <a:latin typeface="Source Han Sans CN Bold Bold"/>
              <a:ea typeface="Source Han Sans CN Bold Bold"/>
              <a:cs typeface="Source Han Sans CN Bold Bold"/>
            </a:endParaRPr>
          </a:p>
          <a:p>
            <a:pPr algn="ctr">
              <a:lnSpc>
                <a:spcPct val="15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（3）</a:t>
            </a:r>
            <a:r>
              <a:rPr kumimoji="1" lang="zh-CN" altLang="en-US" sz="1600">
                <a:ln w="12700">
                  <a:noFill/>
                </a:ln>
                <a:solidFill>
                  <a:srgbClr val="262626">
                    <a:alpha val="100000"/>
                  </a:srgbClr>
                </a:solidFill>
                <a:latin typeface="Source Han Sans CN Bold Bold"/>
                <a:ea typeface="Source Han Sans CN Bold Bold"/>
                <a:cs typeface="Source Han Sans CN Bold Bold"/>
              </a:rPr>
              <a:t>扩展知识图谱至酒店领域，新增酒店节点并建立</a:t>
            </a:r>
            <a:r>
              <a:rPr kumimoji="1" lang="en-US" altLang="zh-CN" sz="1600">
                <a:ln w="12700">
                  <a:noFill/>
                </a:ln>
                <a:solidFill>
                  <a:srgbClr val="262626">
                    <a:alpha val="100000"/>
                  </a:srgbClr>
                </a:solidFill>
                <a:latin typeface="Source Han Sans CN Bold Bold"/>
                <a:ea typeface="Source Han Sans CN Bold Bold"/>
                <a:cs typeface="Source Han Sans CN Bold Bold"/>
              </a:rPr>
              <a:t>“</a:t>
            </a:r>
            <a:r>
              <a:rPr kumimoji="1" lang="zh-CN" altLang="en-US" sz="1600">
                <a:ln w="12700">
                  <a:noFill/>
                </a:ln>
                <a:solidFill>
                  <a:srgbClr val="262626">
                    <a:alpha val="100000"/>
                  </a:srgbClr>
                </a:solidFill>
                <a:latin typeface="Source Han Sans CN Bold Bold"/>
                <a:ea typeface="Source Han Sans CN Bold Bold"/>
                <a:cs typeface="Source Han Sans CN Bold Bold"/>
              </a:rPr>
              <a:t>酒店</a:t>
            </a:r>
            <a:r>
              <a:rPr kumimoji="1" lang="en-US" altLang="zh-CN" sz="1600">
                <a:ln w="12700">
                  <a:noFill/>
                </a:ln>
                <a:solidFill>
                  <a:srgbClr val="262626">
                    <a:alpha val="100000"/>
                  </a:srgbClr>
                </a:solidFill>
                <a:latin typeface="Source Han Sans CN Bold Bold"/>
                <a:ea typeface="Source Han Sans CN Bold Bold"/>
                <a:cs typeface="Source Han Sans CN Bold Bold"/>
              </a:rPr>
              <a:t>-</a:t>
            </a:r>
            <a:r>
              <a:rPr kumimoji="1" lang="zh-CN" altLang="en-US" sz="1600">
                <a:ln w="12700">
                  <a:noFill/>
                </a:ln>
                <a:solidFill>
                  <a:srgbClr val="262626">
                    <a:alpha val="100000"/>
                  </a:srgbClr>
                </a:solidFill>
                <a:latin typeface="Source Han Sans CN Bold Bold"/>
                <a:ea typeface="Source Han Sans CN Bold Bold"/>
                <a:cs typeface="Source Han Sans CN Bold Bold"/>
              </a:rPr>
              <a:t>景点</a:t>
            </a:r>
            <a:r>
              <a:rPr kumimoji="1" lang="en-US" altLang="zh-CN" sz="1600">
                <a:ln w="12700">
                  <a:noFill/>
                </a:ln>
                <a:solidFill>
                  <a:srgbClr val="262626">
                    <a:alpha val="100000"/>
                  </a:srgbClr>
                </a:solidFill>
                <a:latin typeface="Source Han Sans CN Bold Bold"/>
                <a:ea typeface="Source Han Sans CN Bold Bold"/>
                <a:cs typeface="Source Han Sans CN Bold Bold"/>
              </a:rPr>
              <a:t>”</a:t>
            </a:r>
            <a:r>
              <a:rPr kumimoji="1" lang="zh-CN" altLang="en-US" sz="1600">
                <a:ln w="12700">
                  <a:noFill/>
                </a:ln>
                <a:solidFill>
                  <a:srgbClr val="262626">
                    <a:alpha val="100000"/>
                  </a:srgbClr>
                </a:solidFill>
                <a:latin typeface="Source Han Sans CN Bold Bold"/>
                <a:ea typeface="Source Han Sans CN Bold Bold"/>
                <a:cs typeface="Source Han Sans CN Bold Bold"/>
              </a:rPr>
              <a:t>空间关联边，结合通勤时间、用户评价等多维数据构建推荐模型，最终形成</a:t>
            </a:r>
            <a:r>
              <a:rPr kumimoji="1" lang="en-US" altLang="zh-CN" sz="1600">
                <a:ln w="12700">
                  <a:noFill/>
                </a:ln>
                <a:solidFill>
                  <a:srgbClr val="262626">
                    <a:alpha val="100000"/>
                  </a:srgbClr>
                </a:solidFill>
                <a:latin typeface="Source Han Sans CN Bold Bold"/>
                <a:ea typeface="Source Han Sans CN Bold Bold"/>
                <a:cs typeface="Source Han Sans CN Bold Bold"/>
              </a:rPr>
              <a:t>“</a:t>
            </a:r>
            <a:r>
              <a:rPr kumimoji="1" lang="zh-CN" altLang="en-US" sz="1600">
                <a:ln w="12700">
                  <a:noFill/>
                </a:ln>
                <a:solidFill>
                  <a:srgbClr val="262626">
                    <a:alpha val="100000"/>
                  </a:srgbClr>
                </a:solidFill>
                <a:latin typeface="Source Han Sans CN Bold Bold"/>
                <a:ea typeface="Source Han Sans CN Bold Bold"/>
                <a:cs typeface="Source Han Sans CN Bold Bold"/>
              </a:rPr>
              <a:t>景点</a:t>
            </a:r>
            <a:r>
              <a:rPr kumimoji="1" lang="en-US" altLang="zh-CN" sz="1600">
                <a:ln w="12700">
                  <a:noFill/>
                </a:ln>
                <a:solidFill>
                  <a:srgbClr val="262626">
                    <a:alpha val="100000"/>
                  </a:srgbClr>
                </a:solidFill>
                <a:latin typeface="Source Han Sans CN Bold Bold"/>
                <a:ea typeface="Source Han Sans CN Bold Bold"/>
                <a:cs typeface="Source Han Sans CN Bold Bold"/>
              </a:rPr>
              <a:t>-</a:t>
            </a:r>
            <a:r>
              <a:rPr kumimoji="1" lang="zh-CN" altLang="en-US" sz="1600">
                <a:ln w="12700">
                  <a:noFill/>
                </a:ln>
                <a:solidFill>
                  <a:srgbClr val="262626">
                    <a:alpha val="100000"/>
                  </a:srgbClr>
                </a:solidFill>
                <a:latin typeface="Source Han Sans CN Bold Bold"/>
                <a:ea typeface="Source Han Sans CN Bold Bold"/>
                <a:cs typeface="Source Han Sans CN Bold Bold"/>
              </a:rPr>
              <a:t>开放时间</a:t>
            </a:r>
            <a:r>
              <a:rPr kumimoji="1" lang="en-US" altLang="zh-CN" sz="1600">
                <a:ln w="12700">
                  <a:noFill/>
                </a:ln>
                <a:solidFill>
                  <a:srgbClr val="262626">
                    <a:alpha val="100000"/>
                  </a:srgbClr>
                </a:solidFill>
                <a:latin typeface="Source Han Sans CN Bold Bold"/>
                <a:ea typeface="Source Han Sans CN Bold Bold"/>
                <a:cs typeface="Source Han Sans CN Bold Bold"/>
              </a:rPr>
              <a:t>-</a:t>
            </a:r>
            <a:r>
              <a:rPr kumimoji="1" lang="zh-CN" altLang="en-US" sz="1600">
                <a:ln w="12700">
                  <a:noFill/>
                </a:ln>
                <a:solidFill>
                  <a:srgbClr val="262626">
                    <a:alpha val="100000"/>
                  </a:srgbClr>
                </a:solidFill>
                <a:latin typeface="Source Han Sans CN Bold Bold"/>
                <a:ea typeface="Source Han Sans CN Bold Bold"/>
                <a:cs typeface="Source Han Sans CN Bold Bold"/>
              </a:rPr>
              <a:t>酒店</a:t>
            </a:r>
            <a:r>
              <a:rPr kumimoji="1" lang="en-US" altLang="zh-CN" sz="1600">
                <a:ln w="12700">
                  <a:noFill/>
                </a:ln>
                <a:solidFill>
                  <a:srgbClr val="262626">
                    <a:alpha val="100000"/>
                  </a:srgbClr>
                </a:solidFill>
                <a:latin typeface="Source Han Sans CN Bold Bold"/>
                <a:ea typeface="Source Han Sans CN Bold Bold"/>
                <a:cs typeface="Source Han Sans CN Bold Bold"/>
              </a:rPr>
              <a:t>”</a:t>
            </a:r>
            <a:r>
              <a:rPr kumimoji="1" lang="zh-CN" altLang="en-US" sz="1600">
                <a:ln w="12700">
                  <a:noFill/>
                </a:ln>
                <a:solidFill>
                  <a:srgbClr val="262626">
                    <a:alpha val="100000"/>
                  </a:srgbClr>
                </a:solidFill>
                <a:latin typeface="Source Han Sans CN Bold Bold"/>
                <a:ea typeface="Source Han Sans CN Bold Bold"/>
                <a:cs typeface="Source Han Sans CN Bold Bold"/>
              </a:rPr>
              <a:t>三位一体的智能服务体系，为用户提供更精准、全面的旅游决策支持。</a:t>
            </a:r>
            <a:endParaRPr kumimoji="1" lang="zh-CN" altLang="en-US" sz="1600">
              <a:ln w="12700">
                <a:noFill/>
              </a:ln>
              <a:solidFill>
                <a:srgbClr val="262626">
                  <a:alpha val="100000"/>
                </a:srgbClr>
              </a:solidFill>
              <a:latin typeface="Source Han Sans CN Bold Bold"/>
              <a:ea typeface="Source Han Sans CN Bold Bold"/>
              <a:cs typeface="Source Han Sans CN Bold Bold"/>
            </a:endParaRPr>
          </a:p>
        </p:txBody>
      </p:sp>
      <p:sp>
        <p:nvSpPr>
          <p:cNvPr id="18" name="标题 1"/>
          <p:cNvSpPr txBox="1"/>
          <p:nvPr/>
        </p:nvSpPr>
        <p:spPr>
          <a:xfrm>
            <a:off x="4091940" y="1834515"/>
            <a:ext cx="97790" cy="97790"/>
          </a:xfrm>
          <a:prstGeom prst="ellipse">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1315700" y="1834515"/>
            <a:ext cx="97790" cy="97790"/>
          </a:xfrm>
          <a:prstGeom prst="ellipse">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pic>
        <p:nvPicPr>
          <p:cNvPr id="20" name="图片 19"/>
          <p:cNvPicPr>
            <a:picLocks noChangeAspect="1"/>
          </p:cNvPicPr>
          <p:nvPr/>
        </p:nvPicPr>
        <p:blipFill>
          <a:blip r:embed="rId2">
            <a:alphaModFix amt="100000"/>
          </a:blip>
          <a:srcRect l="4645" r="4645"/>
          <a:stretch>
            <a:fillRect/>
          </a:stretch>
        </p:blipFill>
        <p:spPr>
          <a:xfrm>
            <a:off x="4403161" y="3675916"/>
            <a:ext cx="3385678" cy="2099508"/>
          </a:xfrm>
          <a:custGeom>
            <a:avLst/>
            <a:gdLst/>
            <a:ahLst/>
            <a:cxnLst/>
            <a:rect l="l" t="t" r="r" b="b"/>
            <a:pathLst>
              <a:path w="3385678" h="2099508">
                <a:moveTo>
                  <a:pt x="113457" y="0"/>
                </a:moveTo>
                <a:lnTo>
                  <a:pt x="3272221" y="0"/>
                </a:lnTo>
                <a:cubicBezTo>
                  <a:pt x="3334882" y="0"/>
                  <a:pt x="3385678" y="50796"/>
                  <a:pt x="3385678" y="113457"/>
                </a:cubicBezTo>
                <a:lnTo>
                  <a:pt x="3385678" y="1986051"/>
                </a:lnTo>
                <a:cubicBezTo>
                  <a:pt x="3385678" y="2048712"/>
                  <a:pt x="3334882" y="2099508"/>
                  <a:pt x="3272221" y="2099508"/>
                </a:cubicBezTo>
                <a:lnTo>
                  <a:pt x="113457" y="2099508"/>
                </a:lnTo>
                <a:cubicBezTo>
                  <a:pt x="50796" y="2099508"/>
                  <a:pt x="0" y="2048712"/>
                  <a:pt x="0" y="1986051"/>
                </a:cubicBezTo>
                <a:lnTo>
                  <a:pt x="0" y="113457"/>
                </a:lnTo>
                <a:cubicBezTo>
                  <a:pt x="0" y="50796"/>
                  <a:pt x="50796" y="0"/>
                  <a:pt x="113457" y="0"/>
                </a:cubicBezTo>
                <a:close/>
              </a:path>
            </a:pathLst>
          </a:custGeom>
          <a:noFill/>
          <a:ln>
            <a:noFill/>
          </a:ln>
        </p:spPr>
      </p:pic>
      <p:sp>
        <p:nvSpPr>
          <p:cNvPr id="21"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未来发展展望</a:t>
            </a:r>
            <a:endParaRPr kumimoji="1" lang="zh-CN" altLang="en-US"/>
          </a:p>
        </p:txBody>
      </p:sp>
      <p:sp>
        <p:nvSpPr>
          <p:cNvPr id="22"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6395" y="1130301"/>
            <a:ext cx="9137569" cy="4930980"/>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777440" y="771807"/>
            <a:ext cx="5051308" cy="5696144"/>
          </a:xfrm>
          <a:custGeom>
            <a:avLst/>
            <a:gdLst>
              <a:gd name="connsiteX0" fmla="*/ 5044445 w 5051308"/>
              <a:gd name="connsiteY0" fmla="*/ 1627540 h 5696144"/>
              <a:gd name="connsiteX1" fmla="*/ 4833372 w 5051308"/>
              <a:gd name="connsiteY1" fmla="*/ 1264066 h 5696144"/>
              <a:gd name="connsiteX2" fmla="*/ 2727966 w 5051308"/>
              <a:gd name="connsiteY2" fmla="*/ 55534 h 5696144"/>
              <a:gd name="connsiteX3" fmla="*/ 2308104 w 5051308"/>
              <a:gd name="connsiteY3" fmla="*/ 57058 h 5696144"/>
              <a:gd name="connsiteX4" fmla="*/ 208793 w 5051308"/>
              <a:gd name="connsiteY4" fmla="*/ 1276258 h 5696144"/>
              <a:gd name="connsiteX5" fmla="*/ 5 w 5051308"/>
              <a:gd name="connsiteY5" fmla="*/ 1640494 h 5696144"/>
              <a:gd name="connsiteX6" fmla="*/ 6101 w 5051308"/>
              <a:gd name="connsiteY6" fmla="*/ 4068226 h 5696144"/>
              <a:gd name="connsiteX7" fmla="*/ 217175 w 5051308"/>
              <a:gd name="connsiteY7" fmla="*/ 4431700 h 5696144"/>
              <a:gd name="connsiteX8" fmla="*/ 2323344 w 5051308"/>
              <a:gd name="connsiteY8" fmla="*/ 5640232 h 5696144"/>
              <a:gd name="connsiteX9" fmla="*/ 2743206 w 5051308"/>
              <a:gd name="connsiteY9" fmla="*/ 5639470 h 5696144"/>
              <a:gd name="connsiteX10" fmla="*/ 4842515 w 5051308"/>
              <a:gd name="connsiteY10" fmla="*/ 4420270 h 5696144"/>
              <a:gd name="connsiteX11" fmla="*/ 5051304 w 5051308"/>
              <a:gd name="connsiteY11" fmla="*/ 4056034 h 5696144"/>
              <a:gd name="connsiteX12" fmla="*/ 5044445 w 5051308"/>
              <a:gd name="connsiteY12" fmla="*/ 1627540 h 5696144"/>
            </a:gdLst>
            <a:ahLst/>
            <a:cxnLst/>
            <a:rect l="l" t="t" r="r" b="b"/>
            <a:pathLst>
              <a:path w="5051308" h="5696144">
                <a:moveTo>
                  <a:pt x="5044445" y="1627540"/>
                </a:moveTo>
                <a:cubicBezTo>
                  <a:pt x="5044445" y="1477426"/>
                  <a:pt x="4963674" y="1338742"/>
                  <a:pt x="4833372" y="1264066"/>
                </a:cubicBezTo>
                <a:lnTo>
                  <a:pt x="2727966" y="55534"/>
                </a:lnTo>
                <a:cubicBezTo>
                  <a:pt x="2597664" y="-19142"/>
                  <a:pt x="2437644" y="-18380"/>
                  <a:pt x="2308104" y="57058"/>
                </a:cubicBezTo>
                <a:lnTo>
                  <a:pt x="208793" y="1276258"/>
                </a:lnTo>
                <a:cubicBezTo>
                  <a:pt x="79253" y="1351696"/>
                  <a:pt x="-757" y="1490380"/>
                  <a:pt x="5" y="1640494"/>
                </a:cubicBezTo>
                <a:lnTo>
                  <a:pt x="6101" y="4068226"/>
                </a:lnTo>
                <a:cubicBezTo>
                  <a:pt x="6101" y="4218340"/>
                  <a:pt x="86873" y="4357024"/>
                  <a:pt x="217175" y="4431700"/>
                </a:cubicBezTo>
                <a:lnTo>
                  <a:pt x="2323344" y="5640232"/>
                </a:lnTo>
                <a:cubicBezTo>
                  <a:pt x="2453646" y="5714908"/>
                  <a:pt x="2613666" y="5714908"/>
                  <a:pt x="2743206" y="5639470"/>
                </a:cubicBezTo>
                <a:lnTo>
                  <a:pt x="4842515" y="4420270"/>
                </a:lnTo>
                <a:cubicBezTo>
                  <a:pt x="4972055" y="4344832"/>
                  <a:pt x="5052065" y="4206148"/>
                  <a:pt x="5051304" y="4056034"/>
                </a:cubicBezTo>
                <a:lnTo>
                  <a:pt x="5044445" y="1627540"/>
                </a:lnTo>
                <a:close/>
              </a:path>
            </a:pathLst>
          </a:custGeom>
          <a:gradFill>
            <a:gsLst>
              <a:gs pos="0">
                <a:schemeClr val="accent2"/>
              </a:gs>
              <a:gs pos="100000">
                <a:schemeClr val="accent2">
                  <a:lumMod val="60000"/>
                  <a:lumOff val="40000"/>
                </a:schemeClr>
              </a:gs>
            </a:gsLst>
            <a:lin ang="0" scaled="0"/>
          </a:gradFill>
          <a:ln w="7620" cap="flat">
            <a:noFill/>
            <a:miter/>
          </a:ln>
        </p:spPr>
        <p:txBody>
          <a:bodyPr vert="horz" wrap="square" lIns="91440" tIns="45720" rIns="91440" bIns="45720" rtlCol="0" anchor="ctr"/>
          <a:lstStyle/>
          <a:p>
            <a:pPr algn="l">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6967021" y="987791"/>
            <a:ext cx="4668583" cy="5264562"/>
          </a:xfrm>
          <a:custGeom>
            <a:avLst/>
            <a:gdLst>
              <a:gd name="connsiteX0" fmla="*/ 2326985 w 4668583"/>
              <a:gd name="connsiteY0" fmla="*/ 4 h 5264562"/>
              <a:gd name="connsiteX1" fmla="*/ 2521274 w 4668583"/>
              <a:gd name="connsiteY1" fmla="*/ 51327 h 5264562"/>
              <a:gd name="connsiteX2" fmla="*/ 4467159 w 4668583"/>
              <a:gd name="connsiteY2" fmla="*/ 1168292 h 5264562"/>
              <a:gd name="connsiteX3" fmla="*/ 4662240 w 4668583"/>
              <a:gd name="connsiteY3" fmla="*/ 1504226 h 5264562"/>
              <a:gd name="connsiteX4" fmla="*/ 4668579 w 4668583"/>
              <a:gd name="connsiteY4" fmla="*/ 3748719 h 5264562"/>
              <a:gd name="connsiteX5" fmla="*/ 4475610 w 4668583"/>
              <a:gd name="connsiteY5" fmla="*/ 4085358 h 5264562"/>
              <a:gd name="connsiteX6" fmla="*/ 2535360 w 4668583"/>
              <a:gd name="connsiteY6" fmla="*/ 5212182 h 5264562"/>
              <a:gd name="connsiteX7" fmla="*/ 2147309 w 4668583"/>
              <a:gd name="connsiteY7" fmla="*/ 5212887 h 5264562"/>
              <a:gd name="connsiteX8" fmla="*/ 200721 w 4668583"/>
              <a:gd name="connsiteY8" fmla="*/ 4095922 h 5264562"/>
              <a:gd name="connsiteX9" fmla="*/ 5639 w 4668583"/>
              <a:gd name="connsiteY9" fmla="*/ 3759987 h 5264562"/>
              <a:gd name="connsiteX10" fmla="*/ 5 w 4668583"/>
              <a:gd name="connsiteY10" fmla="*/ 1516199 h 5264562"/>
              <a:gd name="connsiteX11" fmla="*/ 192974 w 4668583"/>
              <a:gd name="connsiteY11" fmla="*/ 1179560 h 5264562"/>
              <a:gd name="connsiteX12" fmla="*/ 2133224 w 4668583"/>
              <a:gd name="connsiteY12" fmla="*/ 52736 h 5264562"/>
              <a:gd name="connsiteX13" fmla="*/ 2326985 w 4668583"/>
              <a:gd name="connsiteY13" fmla="*/ 4 h 5264562"/>
            </a:gdLst>
            <a:ahLst/>
            <a:cxnLst/>
            <a:rect l="l" t="t" r="r" b="b"/>
            <a:pathLst>
              <a:path w="4668583" h="5264562">
                <a:moveTo>
                  <a:pt x="2326985" y="4"/>
                </a:moveTo>
                <a:cubicBezTo>
                  <a:pt x="2393978" y="-260"/>
                  <a:pt x="2461059" y="16818"/>
                  <a:pt x="2521274" y="51327"/>
                </a:cubicBezTo>
                <a:lnTo>
                  <a:pt x="4467159" y="1168292"/>
                </a:lnTo>
                <a:cubicBezTo>
                  <a:pt x="4587588" y="1237310"/>
                  <a:pt x="4662240" y="1365486"/>
                  <a:pt x="4662240" y="1504226"/>
                </a:cubicBezTo>
                <a:lnTo>
                  <a:pt x="4668579" y="3748719"/>
                </a:lnTo>
                <a:cubicBezTo>
                  <a:pt x="4669283" y="3887460"/>
                  <a:pt x="4595335" y="4015636"/>
                  <a:pt x="4475610" y="4085358"/>
                </a:cubicBezTo>
                <a:lnTo>
                  <a:pt x="2535360" y="5212182"/>
                </a:lnTo>
                <a:cubicBezTo>
                  <a:pt x="2415635" y="5281905"/>
                  <a:pt x="2267739" y="5281905"/>
                  <a:pt x="2147309" y="5212887"/>
                </a:cubicBezTo>
                <a:lnTo>
                  <a:pt x="200721" y="4095922"/>
                </a:lnTo>
                <a:cubicBezTo>
                  <a:pt x="80291" y="4026904"/>
                  <a:pt x="5639" y="3898728"/>
                  <a:pt x="5639" y="3759987"/>
                </a:cubicBezTo>
                <a:lnTo>
                  <a:pt x="5" y="1516199"/>
                </a:lnTo>
                <a:cubicBezTo>
                  <a:pt x="-699" y="1377459"/>
                  <a:pt x="73249" y="1249282"/>
                  <a:pt x="192974" y="1179560"/>
                </a:cubicBezTo>
                <a:lnTo>
                  <a:pt x="2133224" y="52736"/>
                </a:lnTo>
                <a:cubicBezTo>
                  <a:pt x="2193087" y="17875"/>
                  <a:pt x="2259992" y="268"/>
                  <a:pt x="2326985" y="4"/>
                </a:cubicBezTo>
                <a:close/>
              </a:path>
            </a:pathLst>
          </a:custGeom>
          <a:noFill/>
          <a:ln>
            <a:noFill/>
          </a:ln>
        </p:spPr>
      </p:pic>
      <p:sp>
        <p:nvSpPr>
          <p:cNvPr id="7" name="标题 1"/>
          <p:cNvSpPr txBox="1"/>
          <p:nvPr/>
        </p:nvSpPr>
        <p:spPr>
          <a:xfrm>
            <a:off x="10182782" y="5375524"/>
            <a:ext cx="3351025" cy="3778807"/>
          </a:xfrm>
          <a:custGeom>
            <a:avLst/>
            <a:gdLst>
              <a:gd name="connsiteX0" fmla="*/ 3346472 w 3351025"/>
              <a:gd name="connsiteY0" fmla="*/ 1079706 h 3778807"/>
              <a:gd name="connsiteX1" fmla="*/ 3206447 w 3351025"/>
              <a:gd name="connsiteY1" fmla="*/ 838578 h 3778807"/>
              <a:gd name="connsiteX2" fmla="*/ 1809725 w 3351025"/>
              <a:gd name="connsiteY2" fmla="*/ 36841 h 3778807"/>
              <a:gd name="connsiteX3" fmla="*/ 1531190 w 3351025"/>
              <a:gd name="connsiteY3" fmla="*/ 37852 h 3778807"/>
              <a:gd name="connsiteX4" fmla="*/ 138513 w 3351025"/>
              <a:gd name="connsiteY4" fmla="*/ 846666 h 3778807"/>
              <a:gd name="connsiteX5" fmla="*/ 4 w 3351025"/>
              <a:gd name="connsiteY5" fmla="*/ 1088300 h 3778807"/>
              <a:gd name="connsiteX6" fmla="*/ 4048 w 3351025"/>
              <a:gd name="connsiteY6" fmla="*/ 2698851 h 3778807"/>
              <a:gd name="connsiteX7" fmla="*/ 144074 w 3351025"/>
              <a:gd name="connsiteY7" fmla="*/ 2939979 h 3778807"/>
              <a:gd name="connsiteX8" fmla="*/ 1541300 w 3351025"/>
              <a:gd name="connsiteY8" fmla="*/ 3741716 h 3778807"/>
              <a:gd name="connsiteX9" fmla="*/ 1819836 w 3351025"/>
              <a:gd name="connsiteY9" fmla="*/ 3741210 h 3778807"/>
              <a:gd name="connsiteX10" fmla="*/ 3212512 w 3351025"/>
              <a:gd name="connsiteY10" fmla="*/ 2932396 h 3778807"/>
              <a:gd name="connsiteX11" fmla="*/ 3351022 w 3351025"/>
              <a:gd name="connsiteY11" fmla="*/ 2690763 h 3778807"/>
              <a:gd name="connsiteX12" fmla="*/ 3346472 w 3351025"/>
              <a:gd name="connsiteY12" fmla="*/ 1079706 h 3778807"/>
            </a:gdLst>
            <a:ahLst/>
            <a:cxnLst/>
            <a:rect l="l" t="t" r="r" b="b"/>
            <a:pathLst>
              <a:path w="3351025" h="3778807">
                <a:moveTo>
                  <a:pt x="3346472" y="1079706"/>
                </a:moveTo>
                <a:cubicBezTo>
                  <a:pt x="3346472" y="980121"/>
                  <a:pt x="3292889" y="888118"/>
                  <a:pt x="3206447" y="838578"/>
                </a:cubicBezTo>
                <a:lnTo>
                  <a:pt x="1809725" y="36841"/>
                </a:lnTo>
                <a:cubicBezTo>
                  <a:pt x="1723283" y="-12699"/>
                  <a:pt x="1617127" y="-12193"/>
                  <a:pt x="1531190" y="37852"/>
                </a:cubicBezTo>
                <a:lnTo>
                  <a:pt x="138513" y="846666"/>
                </a:lnTo>
                <a:cubicBezTo>
                  <a:pt x="52577" y="896712"/>
                  <a:pt x="-502" y="988714"/>
                  <a:pt x="4" y="1088300"/>
                </a:cubicBezTo>
                <a:lnTo>
                  <a:pt x="4048" y="2698851"/>
                </a:lnTo>
                <a:cubicBezTo>
                  <a:pt x="4048" y="2798436"/>
                  <a:pt x="57632" y="2890439"/>
                  <a:pt x="144074" y="2939979"/>
                </a:cubicBezTo>
                <a:lnTo>
                  <a:pt x="1541300" y="3741716"/>
                </a:lnTo>
                <a:cubicBezTo>
                  <a:pt x="1627742" y="3791256"/>
                  <a:pt x="1733899" y="3791256"/>
                  <a:pt x="1819836" y="3741210"/>
                </a:cubicBezTo>
                <a:lnTo>
                  <a:pt x="3212512" y="2932396"/>
                </a:lnTo>
                <a:cubicBezTo>
                  <a:pt x="3298449" y="2882351"/>
                  <a:pt x="3351527" y="2790348"/>
                  <a:pt x="3351022" y="2690763"/>
                </a:cubicBezTo>
                <a:lnTo>
                  <a:pt x="3346472" y="1079706"/>
                </a:lnTo>
                <a:close/>
              </a:path>
            </a:pathLst>
          </a:custGeom>
          <a:gradFill>
            <a:gsLst>
              <a:gs pos="0">
                <a:schemeClr val="accent1">
                  <a:lumMod val="60000"/>
                  <a:lumOff val="40000"/>
                </a:schemeClr>
              </a:gs>
              <a:gs pos="100000">
                <a:schemeClr val="accent1">
                  <a:lumMod val="60000"/>
                  <a:lumOff val="40000"/>
                  <a:alpha val="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9721945" y="-3072804"/>
            <a:ext cx="4291280" cy="4839093"/>
          </a:xfrm>
          <a:custGeom>
            <a:avLst/>
            <a:gdLst>
              <a:gd name="connsiteX0" fmla="*/ 4285450 w 4291280"/>
              <a:gd name="connsiteY0" fmla="*/ 1382658 h 4839093"/>
              <a:gd name="connsiteX1" fmla="*/ 4106135 w 4291280"/>
              <a:gd name="connsiteY1" fmla="*/ 1073873 h 4839093"/>
              <a:gd name="connsiteX2" fmla="*/ 2317511 w 4291280"/>
              <a:gd name="connsiteY2" fmla="*/ 47178 h 4839093"/>
              <a:gd name="connsiteX3" fmla="*/ 1960823 w 4291280"/>
              <a:gd name="connsiteY3" fmla="*/ 48473 h 4839093"/>
              <a:gd name="connsiteX4" fmla="*/ 177378 w 4291280"/>
              <a:gd name="connsiteY4" fmla="*/ 1084230 h 4839093"/>
              <a:gd name="connsiteX5" fmla="*/ 5 w 4291280"/>
              <a:gd name="connsiteY5" fmla="*/ 1393663 h 4839093"/>
              <a:gd name="connsiteX6" fmla="*/ 5183 w 4291280"/>
              <a:gd name="connsiteY6" fmla="*/ 3456114 h 4839093"/>
              <a:gd name="connsiteX7" fmla="*/ 184499 w 4291280"/>
              <a:gd name="connsiteY7" fmla="*/ 3764899 h 4839093"/>
              <a:gd name="connsiteX8" fmla="*/ 1973769 w 4291280"/>
              <a:gd name="connsiteY8" fmla="*/ 4791594 h 4839093"/>
              <a:gd name="connsiteX9" fmla="*/ 2330458 w 4291280"/>
              <a:gd name="connsiteY9" fmla="*/ 4790946 h 4839093"/>
              <a:gd name="connsiteX10" fmla="*/ 4113903 w 4291280"/>
              <a:gd name="connsiteY10" fmla="*/ 3755189 h 4839093"/>
              <a:gd name="connsiteX11" fmla="*/ 4291276 w 4291280"/>
              <a:gd name="connsiteY11" fmla="*/ 3445757 h 4839093"/>
              <a:gd name="connsiteX12" fmla="*/ 4285450 w 4291280"/>
              <a:gd name="connsiteY12" fmla="*/ 1382658 h 4839093"/>
            </a:gdLst>
            <a:ahLst/>
            <a:cxnLst/>
            <a:rect l="l" t="t" r="r" b="b"/>
            <a:pathLst>
              <a:path w="4291280" h="4839093">
                <a:moveTo>
                  <a:pt x="4285450" y="1382658"/>
                </a:moveTo>
                <a:cubicBezTo>
                  <a:pt x="4285450" y="1255130"/>
                  <a:pt x="4216831" y="1137313"/>
                  <a:pt x="4106135" y="1073873"/>
                </a:cubicBezTo>
                <a:lnTo>
                  <a:pt x="2317511" y="47178"/>
                </a:lnTo>
                <a:cubicBezTo>
                  <a:pt x="2206815" y="-16262"/>
                  <a:pt x="2070872" y="-15615"/>
                  <a:pt x="1960823" y="48473"/>
                </a:cubicBezTo>
                <a:lnTo>
                  <a:pt x="177378" y="1084230"/>
                </a:lnTo>
                <a:cubicBezTo>
                  <a:pt x="67329" y="1148318"/>
                  <a:pt x="-643" y="1266135"/>
                  <a:pt x="5" y="1393663"/>
                </a:cubicBezTo>
                <a:lnTo>
                  <a:pt x="5183" y="3456114"/>
                </a:lnTo>
                <a:cubicBezTo>
                  <a:pt x="5183" y="3583642"/>
                  <a:pt x="73802" y="3701459"/>
                  <a:pt x="184499" y="3764899"/>
                </a:cubicBezTo>
                <a:lnTo>
                  <a:pt x="1973769" y="4791594"/>
                </a:lnTo>
                <a:cubicBezTo>
                  <a:pt x="2084466" y="4855034"/>
                  <a:pt x="2220409" y="4855034"/>
                  <a:pt x="2330458" y="4790946"/>
                </a:cubicBezTo>
                <a:lnTo>
                  <a:pt x="4113903" y="3755189"/>
                </a:lnTo>
                <a:cubicBezTo>
                  <a:pt x="4223952" y="3691102"/>
                  <a:pt x="4291924" y="3573284"/>
                  <a:pt x="4291276" y="3445757"/>
                </a:cubicBezTo>
                <a:lnTo>
                  <a:pt x="4285450" y="1382658"/>
                </a:lnTo>
                <a:close/>
              </a:path>
            </a:pathLst>
          </a:custGeom>
          <a:gradFill>
            <a:gsLst>
              <a:gs pos="0">
                <a:schemeClr val="accent1"/>
              </a:gs>
              <a:gs pos="100000">
                <a:schemeClr val="accent1">
                  <a:lumMod val="20000"/>
                  <a:lumOff val="80000"/>
                  <a:alpha val="4400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3635" y="3465998"/>
            <a:ext cx="935682" cy="1055128"/>
          </a:xfrm>
          <a:custGeom>
            <a:avLst/>
            <a:gdLst>
              <a:gd name="connsiteX0" fmla="*/ 934411 w 935682"/>
              <a:gd name="connsiteY0" fmla="*/ 301478 h 1055128"/>
              <a:gd name="connsiteX1" fmla="*/ 895312 w 935682"/>
              <a:gd name="connsiteY1" fmla="*/ 234150 h 1055128"/>
              <a:gd name="connsiteX2" fmla="*/ 505316 w 935682"/>
              <a:gd name="connsiteY2" fmla="*/ 10287 h 1055128"/>
              <a:gd name="connsiteX3" fmla="*/ 427543 w 935682"/>
              <a:gd name="connsiteY3" fmla="*/ 10569 h 1055128"/>
              <a:gd name="connsiteX4" fmla="*/ 38676 w 935682"/>
              <a:gd name="connsiteY4" fmla="*/ 236408 h 1055128"/>
              <a:gd name="connsiteX5" fmla="*/ 1 w 935682"/>
              <a:gd name="connsiteY5" fmla="*/ 303878 h 1055128"/>
              <a:gd name="connsiteX6" fmla="*/ 1130 w 935682"/>
              <a:gd name="connsiteY6" fmla="*/ 753580 h 1055128"/>
              <a:gd name="connsiteX7" fmla="*/ 40229 w 935682"/>
              <a:gd name="connsiteY7" fmla="*/ 820908 h 1055128"/>
              <a:gd name="connsiteX8" fmla="*/ 430366 w 935682"/>
              <a:gd name="connsiteY8" fmla="*/ 1044772 h 1055128"/>
              <a:gd name="connsiteX9" fmla="*/ 508139 w 935682"/>
              <a:gd name="connsiteY9" fmla="*/ 1044630 h 1055128"/>
              <a:gd name="connsiteX10" fmla="*/ 897006 w 935682"/>
              <a:gd name="connsiteY10" fmla="*/ 818791 h 1055128"/>
              <a:gd name="connsiteX11" fmla="*/ 935681 w 935682"/>
              <a:gd name="connsiteY11" fmla="*/ 751322 h 1055128"/>
              <a:gd name="connsiteX12" fmla="*/ 934411 w 935682"/>
              <a:gd name="connsiteY12" fmla="*/ 301478 h 1055128"/>
            </a:gdLst>
            <a:ahLst/>
            <a:cxnLst/>
            <a:rect l="l" t="t" r="r" b="b"/>
            <a:pathLst>
              <a:path w="935682" h="1055128">
                <a:moveTo>
                  <a:pt x="934411" y="301478"/>
                </a:moveTo>
                <a:cubicBezTo>
                  <a:pt x="934411" y="273672"/>
                  <a:pt x="919449" y="247983"/>
                  <a:pt x="895312" y="234150"/>
                </a:cubicBezTo>
                <a:lnTo>
                  <a:pt x="505316" y="10287"/>
                </a:lnTo>
                <a:cubicBezTo>
                  <a:pt x="481180" y="-3546"/>
                  <a:pt x="451538" y="-3405"/>
                  <a:pt x="427543" y="10569"/>
                </a:cubicBezTo>
                <a:lnTo>
                  <a:pt x="38676" y="236408"/>
                </a:lnTo>
                <a:cubicBezTo>
                  <a:pt x="14681" y="250382"/>
                  <a:pt x="-140" y="276071"/>
                  <a:pt x="1" y="303878"/>
                </a:cubicBezTo>
                <a:lnTo>
                  <a:pt x="1130" y="753580"/>
                </a:lnTo>
                <a:cubicBezTo>
                  <a:pt x="1130" y="781387"/>
                  <a:pt x="16092" y="807076"/>
                  <a:pt x="40229" y="820908"/>
                </a:cubicBezTo>
                <a:lnTo>
                  <a:pt x="430366" y="1044772"/>
                </a:lnTo>
                <a:cubicBezTo>
                  <a:pt x="454502" y="1058604"/>
                  <a:pt x="484144" y="1058604"/>
                  <a:pt x="508139" y="1044630"/>
                </a:cubicBezTo>
                <a:lnTo>
                  <a:pt x="897006" y="818791"/>
                </a:lnTo>
                <a:cubicBezTo>
                  <a:pt x="921001" y="804817"/>
                  <a:pt x="935822" y="779128"/>
                  <a:pt x="935681" y="751322"/>
                </a:cubicBezTo>
                <a:lnTo>
                  <a:pt x="934411" y="301478"/>
                </a:lnTo>
                <a:close/>
              </a:path>
            </a:pathLst>
          </a:custGeom>
          <a:gradFill>
            <a:gsLst>
              <a:gs pos="0">
                <a:schemeClr val="accent1">
                  <a:lumMod val="20000"/>
                  <a:lumOff val="80000"/>
                </a:schemeClr>
              </a:gs>
              <a:gs pos="100000">
                <a:schemeClr val="accent1">
                  <a:lumMod val="60000"/>
                  <a:lumOff val="40000"/>
                </a:schemeClr>
              </a:gs>
            </a:gsLst>
            <a:lin ang="5400000" scaled="0"/>
          </a:gradFill>
          <a:ln w="140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6499917" y="3566902"/>
            <a:ext cx="756730" cy="853332"/>
          </a:xfrm>
          <a:custGeom>
            <a:avLst/>
            <a:gdLst>
              <a:gd name="connsiteX0" fmla="*/ 755702 w 756730"/>
              <a:gd name="connsiteY0" fmla="*/ 243820 h 853332"/>
              <a:gd name="connsiteX1" fmla="*/ 724081 w 756730"/>
              <a:gd name="connsiteY1" fmla="*/ 189368 h 853332"/>
              <a:gd name="connsiteX2" fmla="*/ 408673 w 756730"/>
              <a:gd name="connsiteY2" fmla="*/ 8319 h 853332"/>
              <a:gd name="connsiteX3" fmla="*/ 345774 w 756730"/>
              <a:gd name="connsiteY3" fmla="*/ 8548 h 853332"/>
              <a:gd name="connsiteX4" fmla="*/ 31279 w 756730"/>
              <a:gd name="connsiteY4" fmla="*/ 191195 h 853332"/>
              <a:gd name="connsiteX5" fmla="*/ 1 w 756730"/>
              <a:gd name="connsiteY5" fmla="*/ 245760 h 853332"/>
              <a:gd name="connsiteX6" fmla="*/ 914 w 756730"/>
              <a:gd name="connsiteY6" fmla="*/ 609456 h 853332"/>
              <a:gd name="connsiteX7" fmla="*/ 32535 w 756730"/>
              <a:gd name="connsiteY7" fmla="*/ 663907 h 853332"/>
              <a:gd name="connsiteX8" fmla="*/ 348057 w 756730"/>
              <a:gd name="connsiteY8" fmla="*/ 844956 h 853332"/>
              <a:gd name="connsiteX9" fmla="*/ 410956 w 756730"/>
              <a:gd name="connsiteY9" fmla="*/ 844842 h 853332"/>
              <a:gd name="connsiteX10" fmla="*/ 725451 w 756730"/>
              <a:gd name="connsiteY10" fmla="*/ 662195 h 853332"/>
              <a:gd name="connsiteX11" fmla="*/ 756729 w 756730"/>
              <a:gd name="connsiteY11" fmla="*/ 607629 h 853332"/>
              <a:gd name="connsiteX12" fmla="*/ 755702 w 756730"/>
              <a:gd name="connsiteY12" fmla="*/ 243820 h 853332"/>
            </a:gdLst>
            <a:ahLst/>
            <a:cxnLst/>
            <a:rect l="l" t="t" r="r" b="b"/>
            <a:pathLst>
              <a:path w="756730" h="853332">
                <a:moveTo>
                  <a:pt x="755702" y="243820"/>
                </a:moveTo>
                <a:cubicBezTo>
                  <a:pt x="755702" y="221331"/>
                  <a:pt x="743602" y="200555"/>
                  <a:pt x="724081" y="189368"/>
                </a:cubicBezTo>
                <a:lnTo>
                  <a:pt x="408673" y="8319"/>
                </a:lnTo>
                <a:cubicBezTo>
                  <a:pt x="389153" y="-2868"/>
                  <a:pt x="365180" y="-2753"/>
                  <a:pt x="345774" y="8548"/>
                </a:cubicBezTo>
                <a:lnTo>
                  <a:pt x="31279" y="191195"/>
                </a:lnTo>
                <a:cubicBezTo>
                  <a:pt x="11873" y="202496"/>
                  <a:pt x="-113" y="223272"/>
                  <a:pt x="1" y="245760"/>
                </a:cubicBezTo>
                <a:lnTo>
                  <a:pt x="914" y="609456"/>
                </a:lnTo>
                <a:cubicBezTo>
                  <a:pt x="914" y="631944"/>
                  <a:pt x="13014" y="652720"/>
                  <a:pt x="32535" y="663907"/>
                </a:cubicBezTo>
                <a:lnTo>
                  <a:pt x="348057" y="844956"/>
                </a:lnTo>
                <a:cubicBezTo>
                  <a:pt x="367578" y="856143"/>
                  <a:pt x="391550" y="856143"/>
                  <a:pt x="410956" y="844842"/>
                </a:cubicBezTo>
                <a:lnTo>
                  <a:pt x="725451" y="662195"/>
                </a:lnTo>
                <a:cubicBezTo>
                  <a:pt x="744857" y="650894"/>
                  <a:pt x="756843" y="630118"/>
                  <a:pt x="756729" y="607629"/>
                </a:cubicBezTo>
                <a:lnTo>
                  <a:pt x="755702" y="243820"/>
                </a:lnTo>
                <a:close/>
              </a:path>
            </a:pathLst>
          </a:custGeom>
          <a:solidFill>
            <a:schemeClr val="accent1"/>
          </a:solidFill>
          <a:ln w="1131"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6698750" y="3827093"/>
            <a:ext cx="344111" cy="33300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2270" y="2247710"/>
            <a:ext cx="5506769" cy="2123865"/>
          </a:xfrm>
          <a:prstGeom prst="rect">
            <a:avLst/>
          </a:prstGeom>
          <a:noFill/>
          <a:ln>
            <a:noFill/>
          </a:ln>
        </p:spPr>
        <p:txBody>
          <a:bodyPr vert="horz" wrap="square" lIns="0" tIns="0" rIns="0" bIns="0" rtlCol="0" anchor="ctr"/>
          <a:lstStyle/>
          <a:p>
            <a:pPr algn="l">
              <a:lnSpc>
                <a:spcPct val="130000"/>
              </a:lnSpc>
            </a:pPr>
            <a:r>
              <a:rPr kumimoji="1" lang="en-US" altLang="zh-CN" sz="4100">
                <a:ln w="8890">
                  <a:noFill/>
                </a:ln>
                <a:solidFill>
                  <a:srgbClr val="262626">
                    <a:alpha val="100000"/>
                  </a:srgbClr>
                </a:solidFill>
                <a:latin typeface="Source Han Serif SC Regular"/>
                <a:ea typeface="Source Han Serif SC Regular"/>
                <a:cs typeface="Source Han Serif SC Regular"/>
              </a:rPr>
              <a:t>谢谢大家</a:t>
            </a:r>
            <a:endParaRPr kumimoji="1" lang="zh-CN" altLang="en-US"/>
          </a:p>
        </p:txBody>
      </p:sp>
      <p:sp>
        <p:nvSpPr>
          <p:cNvPr id="13" name="标题 1"/>
          <p:cNvSpPr txBox="1"/>
          <p:nvPr/>
        </p:nvSpPr>
        <p:spPr>
          <a:xfrm flipH="1">
            <a:off x="2591070" y="1922378"/>
            <a:ext cx="3504930" cy="55862"/>
          </a:xfrm>
          <a:prstGeom prst="roundRect">
            <a:avLst>
              <a:gd name="adj" fmla="val 50000"/>
            </a:avLst>
          </a:prstGeom>
          <a:gradFill>
            <a:gsLst>
              <a:gs pos="0">
                <a:schemeClr val="accent1">
                  <a:lumMod val="60000"/>
                  <a:lumOff val="40000"/>
                  <a:alpha val="0"/>
                </a:schemeClr>
              </a:gs>
              <a:gs pos="100000">
                <a:schemeClr val="accent1"/>
              </a:gs>
            </a:gsLst>
            <a:lin ang="0" scaled="0"/>
          </a:gradFill>
          <a:ln w="12700" cap="rnd">
            <a:noFill/>
            <a:round/>
          </a:ln>
          <a:effectLst/>
        </p:spPr>
        <p:txBody>
          <a:bodyPr vert="horz" wrap="square" lIns="109728" tIns="0" rIns="0" bIns="0" rtlCol="0" anchor="ctr"/>
          <a:lstStyle/>
          <a:p>
            <a:pPr algn="ctr">
              <a:lnSpc>
                <a:spcPct val="110000"/>
              </a:lnSpc>
            </a:pPr>
            <a:endParaRPr kumimoji="1" lang="zh-CN" altLang="en-US"/>
          </a:p>
        </p:txBody>
      </p:sp>
      <p:sp>
        <p:nvSpPr>
          <p:cNvPr id="14" name="标题 1"/>
          <p:cNvSpPr txBox="1"/>
          <p:nvPr/>
        </p:nvSpPr>
        <p:spPr>
          <a:xfrm>
            <a:off x="966138" y="1779996"/>
            <a:ext cx="1465711" cy="340626"/>
          </a:xfrm>
          <a:prstGeom prst="roundRect">
            <a:avLst>
              <a:gd name="adj" fmla="val 50000"/>
            </a:avLst>
          </a:prstGeom>
          <a:gradFill>
            <a:gsLst>
              <a:gs pos="0">
                <a:schemeClr val="accent1">
                  <a:lumMod val="60000"/>
                  <a:lumOff val="40000"/>
                </a:schemeClr>
              </a:gs>
              <a:gs pos="82000">
                <a:schemeClr val="accent1"/>
              </a:gs>
            </a:gsLst>
            <a:lin ang="2700000" scaled="0"/>
          </a:gradFill>
          <a:ln w="12700" cap="rnd">
            <a:noFill/>
            <a:round/>
          </a:ln>
          <a:effectLst>
            <a:outerShdw blurRad="254000" dist="114300" dir="5400000" sx="94000" sy="94000" algn="t" rotWithShape="0">
              <a:schemeClr val="accent1">
                <a:alpha val="22000"/>
              </a:schemeClr>
            </a:outerShdw>
          </a:effectLst>
        </p:spPr>
        <p:txBody>
          <a:bodyPr vert="horz" wrap="square" lIns="109728" tIns="0" rIns="0" bIns="0" rtlCol="0" anchor="ctr"/>
          <a:lstStyle/>
          <a:p>
            <a:pPr algn="ctr">
              <a:lnSpc>
                <a:spcPct val="110000"/>
              </a:lnSpc>
            </a:pPr>
            <a:endParaRPr kumimoji="1" lang="zh-CN" altLang="en-US"/>
          </a:p>
        </p:txBody>
      </p:sp>
      <p:sp>
        <p:nvSpPr>
          <p:cNvPr id="15" name="标题 1"/>
          <p:cNvSpPr txBox="1"/>
          <p:nvPr/>
        </p:nvSpPr>
        <p:spPr>
          <a:xfrm>
            <a:off x="1211631" y="1774746"/>
            <a:ext cx="974725" cy="330781"/>
          </a:xfrm>
          <a:prstGeom prst="rect">
            <a:avLst/>
          </a:prstGeom>
          <a:noFill/>
          <a:ln cap="sq">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Source Han Serif SC Regular"/>
                <a:ea typeface="Source Han Serif SC Regular"/>
                <a:cs typeface="Source Han Serif SC Regular"/>
              </a:rPr>
              <a:t>2025</a:t>
            </a:r>
            <a:endParaRPr kumimoji="1" lang="zh-CN" altLang="en-US"/>
          </a:p>
        </p:txBody>
      </p:sp>
      <p:grpSp>
        <p:nvGrpSpPr>
          <p:cNvPr id="16" name="组合 15"/>
          <p:cNvGrpSpPr/>
          <p:nvPr/>
        </p:nvGrpSpPr>
        <p:grpSpPr>
          <a:xfrm>
            <a:off x="1136309" y="1905041"/>
            <a:ext cx="1125368" cy="90536"/>
            <a:chOff x="1136309" y="1905041"/>
            <a:chExt cx="1125368" cy="90536"/>
          </a:xfrm>
        </p:grpSpPr>
        <p:sp>
          <p:nvSpPr>
            <p:cNvPr id="17" name="标题 1"/>
            <p:cNvSpPr txBox="1"/>
            <p:nvPr/>
          </p:nvSpPr>
          <p:spPr>
            <a:xfrm>
              <a:off x="1136309" y="1905041"/>
              <a:ext cx="90538" cy="90536"/>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2171139" y="1905041"/>
              <a:ext cx="90538" cy="90536"/>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2" name="标题 1"/>
          <p:cNvSpPr txBox="1"/>
          <p:nvPr/>
        </p:nvSpPr>
        <p:spPr>
          <a:xfrm>
            <a:off x="3495343" y="5220233"/>
            <a:ext cx="2155080" cy="421776"/>
          </a:xfrm>
          <a:prstGeom prst="roundRect">
            <a:avLst>
              <a:gd name="adj" fmla="val 50000"/>
            </a:avLst>
          </a:prstGeom>
          <a:solidFill>
            <a:schemeClr val="bg1"/>
          </a:solidFill>
          <a:ln w="12700" cap="flat">
            <a:solidFill>
              <a:schemeClr val="accent2"/>
            </a:solidFill>
            <a:miter/>
          </a:ln>
          <a:effectLst>
            <a:outerShdw blurRad="381000" dir="2700000" algn="tl" rotWithShape="0">
              <a:schemeClr val="tx1">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986042" y="5220233"/>
            <a:ext cx="2155080" cy="421776"/>
          </a:xfrm>
          <a:prstGeom prst="roundRect">
            <a:avLst>
              <a:gd name="adj" fmla="val 50000"/>
            </a:avLst>
          </a:prstGeom>
          <a:solidFill>
            <a:schemeClr val="bg1"/>
          </a:solidFill>
          <a:ln w="12700" cap="flat">
            <a:solidFill>
              <a:schemeClr val="accent1"/>
            </a:solidFill>
            <a:miter/>
          </a:ln>
          <a:effectLst>
            <a:outerShdw blurRad="381000" dir="270000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3458563" y="5207240"/>
            <a:ext cx="397072" cy="447762"/>
          </a:xfrm>
          <a:custGeom>
            <a:avLst/>
            <a:gdLst>
              <a:gd name="connsiteX0" fmla="*/ 5675001 w 5682722"/>
              <a:gd name="connsiteY0" fmla="*/ 1830983 h 6408162"/>
              <a:gd name="connsiteX1" fmla="*/ 5437543 w 5682722"/>
              <a:gd name="connsiteY1" fmla="*/ 1422074 h 6408162"/>
              <a:gd name="connsiteX2" fmla="*/ 3068961 w 5682722"/>
              <a:gd name="connsiteY2" fmla="*/ 62476 h 6408162"/>
              <a:gd name="connsiteX3" fmla="*/ 2596616 w 5682722"/>
              <a:gd name="connsiteY3" fmla="*/ 64190 h 6408162"/>
              <a:gd name="connsiteX4" fmla="*/ 234893 w 5682722"/>
              <a:gd name="connsiteY4" fmla="*/ 1435790 h 6408162"/>
              <a:gd name="connsiteX5" fmla="*/ 6 w 5682722"/>
              <a:gd name="connsiteY5" fmla="*/ 1845556 h 6408162"/>
              <a:gd name="connsiteX6" fmla="*/ 6864 w 5682722"/>
              <a:gd name="connsiteY6" fmla="*/ 4576754 h 6408162"/>
              <a:gd name="connsiteX7" fmla="*/ 244322 w 5682722"/>
              <a:gd name="connsiteY7" fmla="*/ 4985663 h 6408162"/>
              <a:gd name="connsiteX8" fmla="*/ 2613761 w 5682722"/>
              <a:gd name="connsiteY8" fmla="*/ 6345261 h 6408162"/>
              <a:gd name="connsiteX9" fmla="*/ 3086106 w 5682722"/>
              <a:gd name="connsiteY9" fmla="*/ 6344404 h 6408162"/>
              <a:gd name="connsiteX10" fmla="*/ 5447830 w 5682722"/>
              <a:gd name="connsiteY10" fmla="*/ 4972804 h 6408162"/>
              <a:gd name="connsiteX11" fmla="*/ 5682717 w 5682722"/>
              <a:gd name="connsiteY11" fmla="*/ 4563039 h 6408162"/>
              <a:gd name="connsiteX12" fmla="*/ 5675001 w 5682722"/>
              <a:gd name="connsiteY12" fmla="*/ 1830983 h 6408162"/>
            </a:gdLst>
            <a:ahLst/>
            <a:cxnLst/>
            <a:rect l="l" t="t" r="r" b="b"/>
            <a:pathLst>
              <a:path w="5682722" h="6408162">
                <a:moveTo>
                  <a:pt x="5675001" y="1830983"/>
                </a:moveTo>
                <a:cubicBezTo>
                  <a:pt x="5675001" y="1662104"/>
                  <a:pt x="5584133" y="1506085"/>
                  <a:pt x="5437543" y="1422074"/>
                </a:cubicBezTo>
                <a:lnTo>
                  <a:pt x="3068961" y="62476"/>
                </a:lnTo>
                <a:cubicBezTo>
                  <a:pt x="2922371" y="-21535"/>
                  <a:pt x="2742349" y="-20677"/>
                  <a:pt x="2596616" y="64190"/>
                </a:cubicBezTo>
                <a:lnTo>
                  <a:pt x="234893" y="1435790"/>
                </a:lnTo>
                <a:cubicBezTo>
                  <a:pt x="89160" y="1520658"/>
                  <a:pt x="-851" y="1676678"/>
                  <a:pt x="6" y="1845556"/>
                </a:cubicBezTo>
                <a:lnTo>
                  <a:pt x="6864" y="4576754"/>
                </a:lnTo>
                <a:cubicBezTo>
                  <a:pt x="6864" y="4745633"/>
                  <a:pt x="97733" y="4901652"/>
                  <a:pt x="244322" y="4985663"/>
                </a:cubicBezTo>
                <a:lnTo>
                  <a:pt x="2613761" y="6345261"/>
                </a:lnTo>
                <a:cubicBezTo>
                  <a:pt x="2760351" y="6429272"/>
                  <a:pt x="2940374" y="6429272"/>
                  <a:pt x="3086106" y="6344404"/>
                </a:cubicBezTo>
                <a:lnTo>
                  <a:pt x="5447830" y="4972804"/>
                </a:lnTo>
                <a:cubicBezTo>
                  <a:pt x="5593562" y="4887936"/>
                  <a:pt x="5683574" y="4731917"/>
                  <a:pt x="5682717" y="4563039"/>
                </a:cubicBezTo>
                <a:lnTo>
                  <a:pt x="5675001" y="1830983"/>
                </a:lnTo>
                <a:close/>
              </a:path>
            </a:pathLst>
          </a:custGeom>
          <a:solidFill>
            <a:schemeClr val="accent2"/>
          </a:solidFill>
          <a:ln w="8636" cap="flat">
            <a:no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a:off x="3556746" y="5326771"/>
            <a:ext cx="200706" cy="208700"/>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a:off x="968378" y="5207240"/>
            <a:ext cx="397072" cy="447762"/>
          </a:xfrm>
          <a:custGeom>
            <a:avLst/>
            <a:gdLst>
              <a:gd name="connsiteX0" fmla="*/ 5675001 w 5682722"/>
              <a:gd name="connsiteY0" fmla="*/ 1830983 h 6408162"/>
              <a:gd name="connsiteX1" fmla="*/ 5437543 w 5682722"/>
              <a:gd name="connsiteY1" fmla="*/ 1422074 h 6408162"/>
              <a:gd name="connsiteX2" fmla="*/ 3068961 w 5682722"/>
              <a:gd name="connsiteY2" fmla="*/ 62476 h 6408162"/>
              <a:gd name="connsiteX3" fmla="*/ 2596616 w 5682722"/>
              <a:gd name="connsiteY3" fmla="*/ 64190 h 6408162"/>
              <a:gd name="connsiteX4" fmla="*/ 234893 w 5682722"/>
              <a:gd name="connsiteY4" fmla="*/ 1435790 h 6408162"/>
              <a:gd name="connsiteX5" fmla="*/ 6 w 5682722"/>
              <a:gd name="connsiteY5" fmla="*/ 1845556 h 6408162"/>
              <a:gd name="connsiteX6" fmla="*/ 6864 w 5682722"/>
              <a:gd name="connsiteY6" fmla="*/ 4576754 h 6408162"/>
              <a:gd name="connsiteX7" fmla="*/ 244322 w 5682722"/>
              <a:gd name="connsiteY7" fmla="*/ 4985663 h 6408162"/>
              <a:gd name="connsiteX8" fmla="*/ 2613761 w 5682722"/>
              <a:gd name="connsiteY8" fmla="*/ 6345261 h 6408162"/>
              <a:gd name="connsiteX9" fmla="*/ 3086106 w 5682722"/>
              <a:gd name="connsiteY9" fmla="*/ 6344404 h 6408162"/>
              <a:gd name="connsiteX10" fmla="*/ 5447830 w 5682722"/>
              <a:gd name="connsiteY10" fmla="*/ 4972804 h 6408162"/>
              <a:gd name="connsiteX11" fmla="*/ 5682717 w 5682722"/>
              <a:gd name="connsiteY11" fmla="*/ 4563039 h 6408162"/>
              <a:gd name="connsiteX12" fmla="*/ 5675001 w 5682722"/>
              <a:gd name="connsiteY12" fmla="*/ 1830983 h 6408162"/>
            </a:gdLst>
            <a:ahLst/>
            <a:cxnLst/>
            <a:rect l="l" t="t" r="r" b="b"/>
            <a:pathLst>
              <a:path w="5682722" h="6408162">
                <a:moveTo>
                  <a:pt x="5675001" y="1830983"/>
                </a:moveTo>
                <a:cubicBezTo>
                  <a:pt x="5675001" y="1662104"/>
                  <a:pt x="5584133" y="1506085"/>
                  <a:pt x="5437543" y="1422074"/>
                </a:cubicBezTo>
                <a:lnTo>
                  <a:pt x="3068961" y="62476"/>
                </a:lnTo>
                <a:cubicBezTo>
                  <a:pt x="2922371" y="-21535"/>
                  <a:pt x="2742349" y="-20677"/>
                  <a:pt x="2596616" y="64190"/>
                </a:cubicBezTo>
                <a:lnTo>
                  <a:pt x="234893" y="1435790"/>
                </a:lnTo>
                <a:cubicBezTo>
                  <a:pt x="89160" y="1520658"/>
                  <a:pt x="-851" y="1676678"/>
                  <a:pt x="6" y="1845556"/>
                </a:cubicBezTo>
                <a:lnTo>
                  <a:pt x="6864" y="4576754"/>
                </a:lnTo>
                <a:cubicBezTo>
                  <a:pt x="6864" y="4745633"/>
                  <a:pt x="97733" y="4901652"/>
                  <a:pt x="244322" y="4985663"/>
                </a:cubicBezTo>
                <a:lnTo>
                  <a:pt x="2613761" y="6345261"/>
                </a:lnTo>
                <a:cubicBezTo>
                  <a:pt x="2760351" y="6429272"/>
                  <a:pt x="2940374" y="6429272"/>
                  <a:pt x="3086106" y="6344404"/>
                </a:cubicBezTo>
                <a:lnTo>
                  <a:pt x="5447830" y="4972804"/>
                </a:lnTo>
                <a:cubicBezTo>
                  <a:pt x="5593562" y="4887936"/>
                  <a:pt x="5683574" y="4731917"/>
                  <a:pt x="5682717" y="4563039"/>
                </a:cubicBezTo>
                <a:lnTo>
                  <a:pt x="5675001" y="1830983"/>
                </a:lnTo>
                <a:close/>
              </a:path>
            </a:pathLst>
          </a:custGeom>
          <a:solidFill>
            <a:schemeClr val="accent1"/>
          </a:solidFill>
          <a:ln w="8636" cap="flat">
            <a:no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1062153" y="5317641"/>
            <a:ext cx="209522" cy="226961"/>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rot="21570514">
            <a:off x="638191" y="726865"/>
            <a:ext cx="2323598" cy="562496"/>
          </a:xfrm>
          <a:prstGeom prst="round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21192756">
            <a:off x="640861" y="672153"/>
            <a:ext cx="2379472" cy="591671"/>
          </a:xfrm>
          <a:prstGeom prst="roundRect">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21192756">
            <a:off x="748941" y="1051585"/>
            <a:ext cx="80682" cy="806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361201">
            <a:off x="-41689" y="1050520"/>
            <a:ext cx="820987" cy="364103"/>
          </a:xfrm>
          <a:custGeom>
            <a:avLst/>
            <a:gdLst>
              <a:gd name="connsiteX0" fmla="*/ 820987 w 820987"/>
              <a:gd name="connsiteY0" fmla="*/ 0 h 364103"/>
              <a:gd name="connsiteX1" fmla="*/ 117602 w 820987"/>
              <a:gd name="connsiteY1" fmla="*/ 120580 h 364103"/>
              <a:gd name="connsiteX2" fmla="*/ 17119 w 820987"/>
              <a:gd name="connsiteY2" fmla="*/ 351692 h 364103"/>
              <a:gd name="connsiteX3" fmla="*/ 298473 w 820987"/>
              <a:gd name="connsiteY3" fmla="*/ 311499 h 364103"/>
              <a:gd name="connsiteX4" fmla="*/ 700407 w 820987"/>
              <a:gd name="connsiteY4" fmla="*/ 130628 h 364103"/>
            </a:gdLst>
            <a:ahLst/>
            <a:cxnLst/>
            <a:rect l="l" t="t" r="r" b="b"/>
            <a:pathLst>
              <a:path w="820987" h="364103">
                <a:moveTo>
                  <a:pt x="820987" y="0"/>
                </a:moveTo>
                <a:cubicBezTo>
                  <a:pt x="536283" y="30982"/>
                  <a:pt x="251580" y="61965"/>
                  <a:pt x="117602" y="120580"/>
                </a:cubicBezTo>
                <a:cubicBezTo>
                  <a:pt x="-16376" y="179195"/>
                  <a:pt x="-13026" y="319872"/>
                  <a:pt x="17119" y="351692"/>
                </a:cubicBezTo>
                <a:cubicBezTo>
                  <a:pt x="47264" y="383512"/>
                  <a:pt x="184592" y="348343"/>
                  <a:pt x="298473" y="311499"/>
                </a:cubicBezTo>
                <a:cubicBezTo>
                  <a:pt x="412354" y="274655"/>
                  <a:pt x="556380" y="202641"/>
                  <a:pt x="700407" y="130628"/>
                </a:cubicBezTo>
              </a:path>
            </a:pathLst>
          </a:custGeom>
          <a:noFill/>
          <a:ln w="19050" cap="sq">
            <a:solidFill>
              <a:schemeClr val="accent1">
                <a:lumMod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1507676" y="5271065"/>
            <a:ext cx="1169922" cy="320113"/>
          </a:xfrm>
          <a:prstGeom prst="rect">
            <a:avLst/>
          </a:prstGeom>
          <a:noFill/>
          <a:ln w="12700" cap="flat">
            <a:noFill/>
            <a:miter/>
          </a:ln>
          <a:effectLst/>
        </p:spPr>
        <p:txBody>
          <a:bodyPr vert="horz" wrap="square" lIns="0" tIns="0" rIns="0" bIns="0" rtlCol="0" anchor="ctr"/>
          <a:lstStyle/>
          <a:p>
            <a:pPr algn="l">
              <a:lnSpc>
                <a:spcPct val="100000"/>
              </a:lnSpc>
            </a:pPr>
            <a:r>
              <a:rPr kumimoji="1" lang="en-US" altLang="zh-CN" sz="1500">
                <a:ln w="12700">
                  <a:noFill/>
                </a:ln>
                <a:solidFill>
                  <a:srgbClr val="262626">
                    <a:alpha val="100000"/>
                  </a:srgbClr>
                </a:solidFill>
                <a:latin typeface="Source Han Serif SC Regular"/>
                <a:ea typeface="Source Han Serif SC Regular"/>
                <a:cs typeface="Source Han Serif SC Regular"/>
              </a:rPr>
              <a:t>主讲人：</a:t>
            </a:r>
            <a:endParaRPr kumimoji="1" lang="zh-CN" altLang="en-US"/>
          </a:p>
        </p:txBody>
      </p:sp>
      <p:sp>
        <p:nvSpPr>
          <p:cNvPr id="33" name="标题 1"/>
          <p:cNvSpPr txBox="1"/>
          <p:nvPr/>
        </p:nvSpPr>
        <p:spPr>
          <a:xfrm>
            <a:off x="2257616" y="5271065"/>
            <a:ext cx="717908" cy="320113"/>
          </a:xfrm>
          <a:prstGeom prst="rect">
            <a:avLst/>
          </a:prstGeom>
          <a:noFill/>
          <a:ln w="12700" cap="flat">
            <a:noFill/>
            <a:miter/>
          </a:ln>
          <a:effectLst/>
        </p:spPr>
        <p:txBody>
          <a:bodyPr vert="horz" wrap="square" lIns="0" tIns="0" rIns="0" bIns="0" rtlCol="0" anchor="ctr"/>
          <a:lstStyle/>
          <a:p>
            <a:pPr algn="l">
              <a:lnSpc>
                <a:spcPct val="100000"/>
              </a:lnSpc>
            </a:pPr>
            <a:r>
              <a:rPr kumimoji="1" lang="zh-CN" altLang="en-US" sz="1500">
                <a:ln w="12700">
                  <a:noFill/>
                </a:ln>
                <a:solidFill>
                  <a:srgbClr val="262626">
                    <a:alpha val="100000"/>
                  </a:srgbClr>
                </a:solidFill>
                <a:latin typeface="Source Han Serif SC Regular"/>
                <a:ea typeface="Source Han Serif SC Regular"/>
                <a:cs typeface="Source Han Serif SC Regular"/>
              </a:rPr>
              <a:t>张余涵</a:t>
            </a:r>
            <a:endParaRPr kumimoji="1" lang="zh-CN" altLang="en-US" sz="1500">
              <a:ln w="12700">
                <a:noFill/>
              </a:ln>
              <a:solidFill>
                <a:srgbClr val="262626">
                  <a:alpha val="100000"/>
                </a:srgbClr>
              </a:solidFill>
              <a:latin typeface="Source Han Serif SC Regular"/>
              <a:ea typeface="Source Han Serif SC Regular"/>
              <a:cs typeface="Source Han Serif SC Regular"/>
            </a:endParaRPr>
          </a:p>
        </p:txBody>
      </p:sp>
      <p:sp>
        <p:nvSpPr>
          <p:cNvPr id="34" name="标题 1"/>
          <p:cNvSpPr txBox="1"/>
          <p:nvPr/>
        </p:nvSpPr>
        <p:spPr>
          <a:xfrm>
            <a:off x="4023151" y="5271065"/>
            <a:ext cx="857971" cy="320113"/>
          </a:xfrm>
          <a:prstGeom prst="rect">
            <a:avLst/>
          </a:prstGeom>
          <a:noFill/>
          <a:ln w="12700" cap="flat">
            <a:noFill/>
            <a:miter/>
          </a:ln>
          <a:effectLst/>
        </p:spPr>
        <p:txBody>
          <a:bodyPr vert="horz" wrap="square" lIns="0" tIns="0" rIns="0" bIns="0" rtlCol="0" anchor="ctr"/>
          <a:lstStyle/>
          <a:p>
            <a:pPr algn="l">
              <a:lnSpc>
                <a:spcPct val="100000"/>
              </a:lnSpc>
            </a:pPr>
            <a:r>
              <a:rPr kumimoji="1" lang="en-US" altLang="zh-CN" sz="1500">
                <a:ln w="12700">
                  <a:noFill/>
                </a:ln>
                <a:solidFill>
                  <a:srgbClr val="262626">
                    <a:alpha val="100000"/>
                  </a:srgbClr>
                </a:solidFill>
                <a:latin typeface="Source Han Serif SC Regular"/>
                <a:ea typeface="Source Han Serif SC Regular"/>
                <a:cs typeface="Source Han Serif SC Regular"/>
              </a:rPr>
              <a:t>时间：</a:t>
            </a:r>
            <a:endParaRPr kumimoji="1" lang="zh-CN" altLang="en-US"/>
          </a:p>
        </p:txBody>
      </p:sp>
      <p:sp>
        <p:nvSpPr>
          <p:cNvPr id="35" name="标题 1"/>
          <p:cNvSpPr txBox="1"/>
          <p:nvPr/>
        </p:nvSpPr>
        <p:spPr>
          <a:xfrm>
            <a:off x="4439920" y="5282565"/>
            <a:ext cx="1341755" cy="320040"/>
          </a:xfrm>
          <a:prstGeom prst="rect">
            <a:avLst/>
          </a:prstGeom>
          <a:noFill/>
          <a:ln w="12700" cap="flat">
            <a:noFill/>
            <a:miter/>
          </a:ln>
          <a:effectLst/>
        </p:spPr>
        <p:txBody>
          <a:bodyPr vert="horz" wrap="square" lIns="0" tIns="0" rIns="0" bIns="0" rtlCol="0" anchor="ctr"/>
          <a:lstStyle/>
          <a:p>
            <a:pPr algn="l">
              <a:lnSpc>
                <a:spcPct val="100000"/>
              </a:lnSpc>
            </a:pPr>
            <a:r>
              <a:rPr kumimoji="1" lang="en-US" altLang="zh-CN" sz="1500">
                <a:ln w="12700">
                  <a:noFill/>
                </a:ln>
                <a:solidFill>
                  <a:srgbClr val="262626">
                    <a:alpha val="100000"/>
                  </a:srgbClr>
                </a:solidFill>
                <a:latin typeface="Source Han Serif SC Regular"/>
                <a:ea typeface="Source Han Serif SC Regular"/>
                <a:cs typeface="Source Han Serif SC Regular"/>
              </a:rPr>
              <a:t>2025</a:t>
            </a:r>
            <a:r>
              <a:rPr kumimoji="1" lang="zh-CN" altLang="en-US" sz="1500">
                <a:ln w="12700">
                  <a:noFill/>
                </a:ln>
                <a:solidFill>
                  <a:srgbClr val="262626">
                    <a:alpha val="100000"/>
                  </a:srgbClr>
                </a:solidFill>
                <a:latin typeface="Source Han Serif SC Regular"/>
                <a:ea typeface="Source Han Serif SC Regular"/>
                <a:cs typeface="Source Han Serif SC Regular"/>
              </a:rPr>
              <a:t>年</a:t>
            </a:r>
            <a:r>
              <a:rPr kumimoji="1" lang="en-US" altLang="zh-CN" sz="1500">
                <a:ln w="12700">
                  <a:noFill/>
                </a:ln>
                <a:solidFill>
                  <a:srgbClr val="262626">
                    <a:alpha val="100000"/>
                  </a:srgbClr>
                </a:solidFill>
                <a:latin typeface="Source Han Serif SC Regular"/>
                <a:ea typeface="Source Han Serif SC Regular"/>
                <a:cs typeface="Source Han Serif SC Regular"/>
              </a:rPr>
              <a:t>7</a:t>
            </a:r>
            <a:r>
              <a:rPr kumimoji="1" lang="zh-CN" altLang="en-US" sz="1500">
                <a:ln w="12700">
                  <a:noFill/>
                </a:ln>
                <a:solidFill>
                  <a:srgbClr val="262626">
                    <a:alpha val="100000"/>
                  </a:srgbClr>
                </a:solidFill>
                <a:latin typeface="Source Han Serif SC Regular"/>
                <a:ea typeface="Source Han Serif SC Regular"/>
                <a:cs typeface="Source Han Serif SC Regular"/>
              </a:rPr>
              <a:t>月</a:t>
            </a:r>
            <a:r>
              <a:rPr kumimoji="1" lang="en-US" altLang="zh-CN" sz="1500">
                <a:ln w="12700">
                  <a:noFill/>
                </a:ln>
                <a:solidFill>
                  <a:srgbClr val="262626">
                    <a:alpha val="100000"/>
                  </a:srgbClr>
                </a:solidFill>
                <a:latin typeface="Source Han Serif SC Regular"/>
                <a:ea typeface="Source Han Serif SC Regular"/>
                <a:cs typeface="Source Han Serif SC Regular"/>
              </a:rPr>
              <a:t>3</a:t>
            </a:r>
            <a:r>
              <a:rPr kumimoji="1" lang="zh-CN" altLang="en-US" sz="1500">
                <a:ln w="12700">
                  <a:noFill/>
                </a:ln>
                <a:solidFill>
                  <a:srgbClr val="262626">
                    <a:alpha val="100000"/>
                  </a:srgbClr>
                </a:solidFill>
                <a:latin typeface="Source Han Serif SC Regular"/>
                <a:ea typeface="Source Han Serif SC Regular"/>
                <a:cs typeface="Source Han Serif SC Regular"/>
              </a:rPr>
              <a:t>日</a:t>
            </a:r>
            <a:endParaRPr kumimoji="1" lang="zh-CN" altLang="en-US" sz="1500">
              <a:ln w="12700">
                <a:noFill/>
              </a:ln>
              <a:solidFill>
                <a:srgbClr val="262626">
                  <a:alpha val="100000"/>
                </a:srgbClr>
              </a:solidFill>
              <a:latin typeface="Source Han Serif SC Regular"/>
              <a:ea typeface="Source Han Serif SC Regular"/>
              <a:cs typeface="Source Han Serif SC Regular"/>
            </a:endParaRPr>
          </a:p>
        </p:txBody>
      </p:sp>
      <p:sp>
        <p:nvSpPr>
          <p:cNvPr id="36" name="标题 1"/>
          <p:cNvSpPr txBox="1"/>
          <p:nvPr/>
        </p:nvSpPr>
        <p:spPr>
          <a:xfrm>
            <a:off x="10421856" y="5130428"/>
            <a:ext cx="986589" cy="986589"/>
          </a:xfrm>
          <a:prstGeom prst="ellipse">
            <a:avLst/>
          </a:prstGeom>
          <a:solidFill>
            <a:schemeClr val="bg1">
              <a:alpha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rot="5400000">
            <a:off x="10774705" y="5438484"/>
            <a:ext cx="429752" cy="370476"/>
          </a:xfrm>
          <a:prstGeom prst="triangle">
            <a:avLst/>
          </a:prstGeom>
          <a:solidFill>
            <a:schemeClr val="accent2"/>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6395" y="1130301"/>
            <a:ext cx="9137569" cy="4930980"/>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777440" y="771807"/>
            <a:ext cx="5051308" cy="5696144"/>
          </a:xfrm>
          <a:custGeom>
            <a:avLst/>
            <a:gdLst>
              <a:gd name="connsiteX0" fmla="*/ 5044445 w 5051308"/>
              <a:gd name="connsiteY0" fmla="*/ 1627540 h 5696144"/>
              <a:gd name="connsiteX1" fmla="*/ 4833372 w 5051308"/>
              <a:gd name="connsiteY1" fmla="*/ 1264066 h 5696144"/>
              <a:gd name="connsiteX2" fmla="*/ 2727966 w 5051308"/>
              <a:gd name="connsiteY2" fmla="*/ 55534 h 5696144"/>
              <a:gd name="connsiteX3" fmla="*/ 2308104 w 5051308"/>
              <a:gd name="connsiteY3" fmla="*/ 57058 h 5696144"/>
              <a:gd name="connsiteX4" fmla="*/ 208793 w 5051308"/>
              <a:gd name="connsiteY4" fmla="*/ 1276258 h 5696144"/>
              <a:gd name="connsiteX5" fmla="*/ 5 w 5051308"/>
              <a:gd name="connsiteY5" fmla="*/ 1640494 h 5696144"/>
              <a:gd name="connsiteX6" fmla="*/ 6101 w 5051308"/>
              <a:gd name="connsiteY6" fmla="*/ 4068226 h 5696144"/>
              <a:gd name="connsiteX7" fmla="*/ 217175 w 5051308"/>
              <a:gd name="connsiteY7" fmla="*/ 4431700 h 5696144"/>
              <a:gd name="connsiteX8" fmla="*/ 2323344 w 5051308"/>
              <a:gd name="connsiteY8" fmla="*/ 5640232 h 5696144"/>
              <a:gd name="connsiteX9" fmla="*/ 2743206 w 5051308"/>
              <a:gd name="connsiteY9" fmla="*/ 5639470 h 5696144"/>
              <a:gd name="connsiteX10" fmla="*/ 4842515 w 5051308"/>
              <a:gd name="connsiteY10" fmla="*/ 4420270 h 5696144"/>
              <a:gd name="connsiteX11" fmla="*/ 5051304 w 5051308"/>
              <a:gd name="connsiteY11" fmla="*/ 4056034 h 5696144"/>
              <a:gd name="connsiteX12" fmla="*/ 5044445 w 5051308"/>
              <a:gd name="connsiteY12" fmla="*/ 1627540 h 5696144"/>
            </a:gdLst>
            <a:ahLst/>
            <a:cxnLst/>
            <a:rect l="l" t="t" r="r" b="b"/>
            <a:pathLst>
              <a:path w="5051308" h="5696144">
                <a:moveTo>
                  <a:pt x="5044445" y="1627540"/>
                </a:moveTo>
                <a:cubicBezTo>
                  <a:pt x="5044445" y="1477426"/>
                  <a:pt x="4963674" y="1338742"/>
                  <a:pt x="4833372" y="1264066"/>
                </a:cubicBezTo>
                <a:lnTo>
                  <a:pt x="2727966" y="55534"/>
                </a:lnTo>
                <a:cubicBezTo>
                  <a:pt x="2597664" y="-19142"/>
                  <a:pt x="2437644" y="-18380"/>
                  <a:pt x="2308104" y="57058"/>
                </a:cubicBezTo>
                <a:lnTo>
                  <a:pt x="208793" y="1276258"/>
                </a:lnTo>
                <a:cubicBezTo>
                  <a:pt x="79253" y="1351696"/>
                  <a:pt x="-757" y="1490380"/>
                  <a:pt x="5" y="1640494"/>
                </a:cubicBezTo>
                <a:lnTo>
                  <a:pt x="6101" y="4068226"/>
                </a:lnTo>
                <a:cubicBezTo>
                  <a:pt x="6101" y="4218340"/>
                  <a:pt x="86873" y="4357024"/>
                  <a:pt x="217175" y="4431700"/>
                </a:cubicBezTo>
                <a:lnTo>
                  <a:pt x="2323344" y="5640232"/>
                </a:lnTo>
                <a:cubicBezTo>
                  <a:pt x="2453646" y="5714908"/>
                  <a:pt x="2613666" y="5714908"/>
                  <a:pt x="2743206" y="5639470"/>
                </a:cubicBezTo>
                <a:lnTo>
                  <a:pt x="4842515" y="4420270"/>
                </a:lnTo>
                <a:cubicBezTo>
                  <a:pt x="4972055" y="4344832"/>
                  <a:pt x="5052065" y="4206148"/>
                  <a:pt x="5051304" y="4056034"/>
                </a:cubicBezTo>
                <a:lnTo>
                  <a:pt x="5044445" y="1627540"/>
                </a:lnTo>
                <a:close/>
              </a:path>
            </a:pathLst>
          </a:custGeom>
          <a:gradFill>
            <a:gsLst>
              <a:gs pos="0">
                <a:schemeClr val="accent2"/>
              </a:gs>
              <a:gs pos="100000">
                <a:schemeClr val="accent2">
                  <a:lumMod val="60000"/>
                  <a:lumOff val="40000"/>
                </a:schemeClr>
              </a:gs>
            </a:gsLst>
            <a:lin ang="0" scaled="0"/>
          </a:gradFill>
          <a:ln w="7620" cap="flat">
            <a:noFill/>
            <a:miter/>
          </a:ln>
        </p:spPr>
        <p:txBody>
          <a:bodyPr vert="horz" wrap="square" lIns="91440" tIns="45720" rIns="91440" bIns="45720" rtlCol="0" anchor="ctr"/>
          <a:lstStyle/>
          <a:p>
            <a:pPr algn="l">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6967021" y="987791"/>
            <a:ext cx="4668583" cy="5264562"/>
          </a:xfrm>
          <a:custGeom>
            <a:avLst/>
            <a:gdLst>
              <a:gd name="connsiteX0" fmla="*/ 2326985 w 4668583"/>
              <a:gd name="connsiteY0" fmla="*/ 4 h 5264562"/>
              <a:gd name="connsiteX1" fmla="*/ 2521274 w 4668583"/>
              <a:gd name="connsiteY1" fmla="*/ 51327 h 5264562"/>
              <a:gd name="connsiteX2" fmla="*/ 4467159 w 4668583"/>
              <a:gd name="connsiteY2" fmla="*/ 1168292 h 5264562"/>
              <a:gd name="connsiteX3" fmla="*/ 4662240 w 4668583"/>
              <a:gd name="connsiteY3" fmla="*/ 1504226 h 5264562"/>
              <a:gd name="connsiteX4" fmla="*/ 4668579 w 4668583"/>
              <a:gd name="connsiteY4" fmla="*/ 3748719 h 5264562"/>
              <a:gd name="connsiteX5" fmla="*/ 4475610 w 4668583"/>
              <a:gd name="connsiteY5" fmla="*/ 4085358 h 5264562"/>
              <a:gd name="connsiteX6" fmla="*/ 2535360 w 4668583"/>
              <a:gd name="connsiteY6" fmla="*/ 5212182 h 5264562"/>
              <a:gd name="connsiteX7" fmla="*/ 2147309 w 4668583"/>
              <a:gd name="connsiteY7" fmla="*/ 5212887 h 5264562"/>
              <a:gd name="connsiteX8" fmla="*/ 200721 w 4668583"/>
              <a:gd name="connsiteY8" fmla="*/ 4095922 h 5264562"/>
              <a:gd name="connsiteX9" fmla="*/ 5639 w 4668583"/>
              <a:gd name="connsiteY9" fmla="*/ 3759987 h 5264562"/>
              <a:gd name="connsiteX10" fmla="*/ 5 w 4668583"/>
              <a:gd name="connsiteY10" fmla="*/ 1516199 h 5264562"/>
              <a:gd name="connsiteX11" fmla="*/ 192974 w 4668583"/>
              <a:gd name="connsiteY11" fmla="*/ 1179560 h 5264562"/>
              <a:gd name="connsiteX12" fmla="*/ 2133224 w 4668583"/>
              <a:gd name="connsiteY12" fmla="*/ 52736 h 5264562"/>
              <a:gd name="connsiteX13" fmla="*/ 2326985 w 4668583"/>
              <a:gd name="connsiteY13" fmla="*/ 4 h 5264562"/>
            </a:gdLst>
            <a:ahLst/>
            <a:cxnLst/>
            <a:rect l="l" t="t" r="r" b="b"/>
            <a:pathLst>
              <a:path w="4668583" h="5264562">
                <a:moveTo>
                  <a:pt x="2326985" y="4"/>
                </a:moveTo>
                <a:cubicBezTo>
                  <a:pt x="2393978" y="-260"/>
                  <a:pt x="2461059" y="16818"/>
                  <a:pt x="2521274" y="51327"/>
                </a:cubicBezTo>
                <a:lnTo>
                  <a:pt x="4467159" y="1168292"/>
                </a:lnTo>
                <a:cubicBezTo>
                  <a:pt x="4587588" y="1237310"/>
                  <a:pt x="4662240" y="1365486"/>
                  <a:pt x="4662240" y="1504226"/>
                </a:cubicBezTo>
                <a:lnTo>
                  <a:pt x="4668579" y="3748719"/>
                </a:lnTo>
                <a:cubicBezTo>
                  <a:pt x="4669283" y="3887460"/>
                  <a:pt x="4595335" y="4015636"/>
                  <a:pt x="4475610" y="4085358"/>
                </a:cubicBezTo>
                <a:lnTo>
                  <a:pt x="2535360" y="5212182"/>
                </a:lnTo>
                <a:cubicBezTo>
                  <a:pt x="2415635" y="5281905"/>
                  <a:pt x="2267739" y="5281905"/>
                  <a:pt x="2147309" y="5212887"/>
                </a:cubicBezTo>
                <a:lnTo>
                  <a:pt x="200721" y="4095922"/>
                </a:lnTo>
                <a:cubicBezTo>
                  <a:pt x="80291" y="4026904"/>
                  <a:pt x="5639" y="3898728"/>
                  <a:pt x="5639" y="3759987"/>
                </a:cubicBezTo>
                <a:lnTo>
                  <a:pt x="5" y="1516199"/>
                </a:lnTo>
                <a:cubicBezTo>
                  <a:pt x="-699" y="1377459"/>
                  <a:pt x="73249" y="1249282"/>
                  <a:pt x="192974" y="1179560"/>
                </a:cubicBezTo>
                <a:lnTo>
                  <a:pt x="2133224" y="52736"/>
                </a:lnTo>
                <a:cubicBezTo>
                  <a:pt x="2193087" y="17875"/>
                  <a:pt x="2259992" y="268"/>
                  <a:pt x="2326985" y="4"/>
                </a:cubicBezTo>
                <a:close/>
              </a:path>
            </a:pathLst>
          </a:custGeom>
          <a:noFill/>
          <a:ln>
            <a:noFill/>
          </a:ln>
        </p:spPr>
      </p:pic>
      <p:sp>
        <p:nvSpPr>
          <p:cNvPr id="7" name="标题 1"/>
          <p:cNvSpPr txBox="1"/>
          <p:nvPr/>
        </p:nvSpPr>
        <p:spPr>
          <a:xfrm>
            <a:off x="10182782" y="5375524"/>
            <a:ext cx="3351025" cy="3778807"/>
          </a:xfrm>
          <a:custGeom>
            <a:avLst/>
            <a:gdLst>
              <a:gd name="connsiteX0" fmla="*/ 3346472 w 3351025"/>
              <a:gd name="connsiteY0" fmla="*/ 1079706 h 3778807"/>
              <a:gd name="connsiteX1" fmla="*/ 3206447 w 3351025"/>
              <a:gd name="connsiteY1" fmla="*/ 838578 h 3778807"/>
              <a:gd name="connsiteX2" fmla="*/ 1809725 w 3351025"/>
              <a:gd name="connsiteY2" fmla="*/ 36841 h 3778807"/>
              <a:gd name="connsiteX3" fmla="*/ 1531190 w 3351025"/>
              <a:gd name="connsiteY3" fmla="*/ 37852 h 3778807"/>
              <a:gd name="connsiteX4" fmla="*/ 138513 w 3351025"/>
              <a:gd name="connsiteY4" fmla="*/ 846666 h 3778807"/>
              <a:gd name="connsiteX5" fmla="*/ 4 w 3351025"/>
              <a:gd name="connsiteY5" fmla="*/ 1088300 h 3778807"/>
              <a:gd name="connsiteX6" fmla="*/ 4048 w 3351025"/>
              <a:gd name="connsiteY6" fmla="*/ 2698851 h 3778807"/>
              <a:gd name="connsiteX7" fmla="*/ 144074 w 3351025"/>
              <a:gd name="connsiteY7" fmla="*/ 2939979 h 3778807"/>
              <a:gd name="connsiteX8" fmla="*/ 1541300 w 3351025"/>
              <a:gd name="connsiteY8" fmla="*/ 3741716 h 3778807"/>
              <a:gd name="connsiteX9" fmla="*/ 1819836 w 3351025"/>
              <a:gd name="connsiteY9" fmla="*/ 3741210 h 3778807"/>
              <a:gd name="connsiteX10" fmla="*/ 3212512 w 3351025"/>
              <a:gd name="connsiteY10" fmla="*/ 2932396 h 3778807"/>
              <a:gd name="connsiteX11" fmla="*/ 3351022 w 3351025"/>
              <a:gd name="connsiteY11" fmla="*/ 2690763 h 3778807"/>
              <a:gd name="connsiteX12" fmla="*/ 3346472 w 3351025"/>
              <a:gd name="connsiteY12" fmla="*/ 1079706 h 3778807"/>
            </a:gdLst>
            <a:ahLst/>
            <a:cxnLst/>
            <a:rect l="l" t="t" r="r" b="b"/>
            <a:pathLst>
              <a:path w="3351025" h="3778807">
                <a:moveTo>
                  <a:pt x="3346472" y="1079706"/>
                </a:moveTo>
                <a:cubicBezTo>
                  <a:pt x="3346472" y="980121"/>
                  <a:pt x="3292889" y="888118"/>
                  <a:pt x="3206447" y="838578"/>
                </a:cubicBezTo>
                <a:lnTo>
                  <a:pt x="1809725" y="36841"/>
                </a:lnTo>
                <a:cubicBezTo>
                  <a:pt x="1723283" y="-12699"/>
                  <a:pt x="1617127" y="-12193"/>
                  <a:pt x="1531190" y="37852"/>
                </a:cubicBezTo>
                <a:lnTo>
                  <a:pt x="138513" y="846666"/>
                </a:lnTo>
                <a:cubicBezTo>
                  <a:pt x="52577" y="896712"/>
                  <a:pt x="-502" y="988714"/>
                  <a:pt x="4" y="1088300"/>
                </a:cubicBezTo>
                <a:lnTo>
                  <a:pt x="4048" y="2698851"/>
                </a:lnTo>
                <a:cubicBezTo>
                  <a:pt x="4048" y="2798436"/>
                  <a:pt x="57632" y="2890439"/>
                  <a:pt x="144074" y="2939979"/>
                </a:cubicBezTo>
                <a:lnTo>
                  <a:pt x="1541300" y="3741716"/>
                </a:lnTo>
                <a:cubicBezTo>
                  <a:pt x="1627742" y="3791256"/>
                  <a:pt x="1733899" y="3791256"/>
                  <a:pt x="1819836" y="3741210"/>
                </a:cubicBezTo>
                <a:lnTo>
                  <a:pt x="3212512" y="2932396"/>
                </a:lnTo>
                <a:cubicBezTo>
                  <a:pt x="3298449" y="2882351"/>
                  <a:pt x="3351527" y="2790348"/>
                  <a:pt x="3351022" y="2690763"/>
                </a:cubicBezTo>
                <a:lnTo>
                  <a:pt x="3346472" y="1079706"/>
                </a:lnTo>
                <a:close/>
              </a:path>
            </a:pathLst>
          </a:custGeom>
          <a:gradFill>
            <a:gsLst>
              <a:gs pos="0">
                <a:schemeClr val="accent1">
                  <a:lumMod val="60000"/>
                  <a:lumOff val="40000"/>
                </a:schemeClr>
              </a:gs>
              <a:gs pos="100000">
                <a:schemeClr val="accent1">
                  <a:lumMod val="60000"/>
                  <a:lumOff val="40000"/>
                  <a:alpha val="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9721945" y="-3072804"/>
            <a:ext cx="4291280" cy="4839093"/>
          </a:xfrm>
          <a:custGeom>
            <a:avLst/>
            <a:gdLst>
              <a:gd name="connsiteX0" fmla="*/ 4285450 w 4291280"/>
              <a:gd name="connsiteY0" fmla="*/ 1382658 h 4839093"/>
              <a:gd name="connsiteX1" fmla="*/ 4106135 w 4291280"/>
              <a:gd name="connsiteY1" fmla="*/ 1073873 h 4839093"/>
              <a:gd name="connsiteX2" fmla="*/ 2317511 w 4291280"/>
              <a:gd name="connsiteY2" fmla="*/ 47178 h 4839093"/>
              <a:gd name="connsiteX3" fmla="*/ 1960823 w 4291280"/>
              <a:gd name="connsiteY3" fmla="*/ 48473 h 4839093"/>
              <a:gd name="connsiteX4" fmla="*/ 177378 w 4291280"/>
              <a:gd name="connsiteY4" fmla="*/ 1084230 h 4839093"/>
              <a:gd name="connsiteX5" fmla="*/ 5 w 4291280"/>
              <a:gd name="connsiteY5" fmla="*/ 1393663 h 4839093"/>
              <a:gd name="connsiteX6" fmla="*/ 5183 w 4291280"/>
              <a:gd name="connsiteY6" fmla="*/ 3456114 h 4839093"/>
              <a:gd name="connsiteX7" fmla="*/ 184499 w 4291280"/>
              <a:gd name="connsiteY7" fmla="*/ 3764899 h 4839093"/>
              <a:gd name="connsiteX8" fmla="*/ 1973769 w 4291280"/>
              <a:gd name="connsiteY8" fmla="*/ 4791594 h 4839093"/>
              <a:gd name="connsiteX9" fmla="*/ 2330458 w 4291280"/>
              <a:gd name="connsiteY9" fmla="*/ 4790946 h 4839093"/>
              <a:gd name="connsiteX10" fmla="*/ 4113903 w 4291280"/>
              <a:gd name="connsiteY10" fmla="*/ 3755189 h 4839093"/>
              <a:gd name="connsiteX11" fmla="*/ 4291276 w 4291280"/>
              <a:gd name="connsiteY11" fmla="*/ 3445757 h 4839093"/>
              <a:gd name="connsiteX12" fmla="*/ 4285450 w 4291280"/>
              <a:gd name="connsiteY12" fmla="*/ 1382658 h 4839093"/>
            </a:gdLst>
            <a:ahLst/>
            <a:cxnLst/>
            <a:rect l="l" t="t" r="r" b="b"/>
            <a:pathLst>
              <a:path w="4291280" h="4839093">
                <a:moveTo>
                  <a:pt x="4285450" y="1382658"/>
                </a:moveTo>
                <a:cubicBezTo>
                  <a:pt x="4285450" y="1255130"/>
                  <a:pt x="4216831" y="1137313"/>
                  <a:pt x="4106135" y="1073873"/>
                </a:cubicBezTo>
                <a:lnTo>
                  <a:pt x="2317511" y="47178"/>
                </a:lnTo>
                <a:cubicBezTo>
                  <a:pt x="2206815" y="-16262"/>
                  <a:pt x="2070872" y="-15615"/>
                  <a:pt x="1960823" y="48473"/>
                </a:cubicBezTo>
                <a:lnTo>
                  <a:pt x="177378" y="1084230"/>
                </a:lnTo>
                <a:cubicBezTo>
                  <a:pt x="67329" y="1148318"/>
                  <a:pt x="-643" y="1266135"/>
                  <a:pt x="5" y="1393663"/>
                </a:cubicBezTo>
                <a:lnTo>
                  <a:pt x="5183" y="3456114"/>
                </a:lnTo>
                <a:cubicBezTo>
                  <a:pt x="5183" y="3583642"/>
                  <a:pt x="73802" y="3701459"/>
                  <a:pt x="184499" y="3764899"/>
                </a:cubicBezTo>
                <a:lnTo>
                  <a:pt x="1973769" y="4791594"/>
                </a:lnTo>
                <a:cubicBezTo>
                  <a:pt x="2084466" y="4855034"/>
                  <a:pt x="2220409" y="4855034"/>
                  <a:pt x="2330458" y="4790946"/>
                </a:cubicBezTo>
                <a:lnTo>
                  <a:pt x="4113903" y="3755189"/>
                </a:lnTo>
                <a:cubicBezTo>
                  <a:pt x="4223952" y="3691102"/>
                  <a:pt x="4291924" y="3573284"/>
                  <a:pt x="4291276" y="3445757"/>
                </a:cubicBezTo>
                <a:lnTo>
                  <a:pt x="4285450" y="1382658"/>
                </a:lnTo>
                <a:close/>
              </a:path>
            </a:pathLst>
          </a:custGeom>
          <a:gradFill>
            <a:gsLst>
              <a:gs pos="0">
                <a:schemeClr val="accent1"/>
              </a:gs>
              <a:gs pos="100000">
                <a:schemeClr val="accent1">
                  <a:lumMod val="20000"/>
                  <a:lumOff val="80000"/>
                  <a:alpha val="4400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3635" y="3465998"/>
            <a:ext cx="935682" cy="1055128"/>
          </a:xfrm>
          <a:custGeom>
            <a:avLst/>
            <a:gdLst>
              <a:gd name="connsiteX0" fmla="*/ 934411 w 935682"/>
              <a:gd name="connsiteY0" fmla="*/ 301478 h 1055128"/>
              <a:gd name="connsiteX1" fmla="*/ 895312 w 935682"/>
              <a:gd name="connsiteY1" fmla="*/ 234150 h 1055128"/>
              <a:gd name="connsiteX2" fmla="*/ 505316 w 935682"/>
              <a:gd name="connsiteY2" fmla="*/ 10287 h 1055128"/>
              <a:gd name="connsiteX3" fmla="*/ 427543 w 935682"/>
              <a:gd name="connsiteY3" fmla="*/ 10569 h 1055128"/>
              <a:gd name="connsiteX4" fmla="*/ 38676 w 935682"/>
              <a:gd name="connsiteY4" fmla="*/ 236408 h 1055128"/>
              <a:gd name="connsiteX5" fmla="*/ 1 w 935682"/>
              <a:gd name="connsiteY5" fmla="*/ 303878 h 1055128"/>
              <a:gd name="connsiteX6" fmla="*/ 1130 w 935682"/>
              <a:gd name="connsiteY6" fmla="*/ 753580 h 1055128"/>
              <a:gd name="connsiteX7" fmla="*/ 40229 w 935682"/>
              <a:gd name="connsiteY7" fmla="*/ 820908 h 1055128"/>
              <a:gd name="connsiteX8" fmla="*/ 430366 w 935682"/>
              <a:gd name="connsiteY8" fmla="*/ 1044772 h 1055128"/>
              <a:gd name="connsiteX9" fmla="*/ 508139 w 935682"/>
              <a:gd name="connsiteY9" fmla="*/ 1044630 h 1055128"/>
              <a:gd name="connsiteX10" fmla="*/ 897006 w 935682"/>
              <a:gd name="connsiteY10" fmla="*/ 818791 h 1055128"/>
              <a:gd name="connsiteX11" fmla="*/ 935681 w 935682"/>
              <a:gd name="connsiteY11" fmla="*/ 751322 h 1055128"/>
              <a:gd name="connsiteX12" fmla="*/ 934411 w 935682"/>
              <a:gd name="connsiteY12" fmla="*/ 301478 h 1055128"/>
            </a:gdLst>
            <a:ahLst/>
            <a:cxnLst/>
            <a:rect l="l" t="t" r="r" b="b"/>
            <a:pathLst>
              <a:path w="935682" h="1055128">
                <a:moveTo>
                  <a:pt x="934411" y="301478"/>
                </a:moveTo>
                <a:cubicBezTo>
                  <a:pt x="934411" y="273672"/>
                  <a:pt x="919449" y="247983"/>
                  <a:pt x="895312" y="234150"/>
                </a:cubicBezTo>
                <a:lnTo>
                  <a:pt x="505316" y="10287"/>
                </a:lnTo>
                <a:cubicBezTo>
                  <a:pt x="481180" y="-3546"/>
                  <a:pt x="451538" y="-3405"/>
                  <a:pt x="427543" y="10569"/>
                </a:cubicBezTo>
                <a:lnTo>
                  <a:pt x="38676" y="236408"/>
                </a:lnTo>
                <a:cubicBezTo>
                  <a:pt x="14681" y="250382"/>
                  <a:pt x="-140" y="276071"/>
                  <a:pt x="1" y="303878"/>
                </a:cubicBezTo>
                <a:lnTo>
                  <a:pt x="1130" y="753580"/>
                </a:lnTo>
                <a:cubicBezTo>
                  <a:pt x="1130" y="781387"/>
                  <a:pt x="16092" y="807076"/>
                  <a:pt x="40229" y="820908"/>
                </a:cubicBezTo>
                <a:lnTo>
                  <a:pt x="430366" y="1044772"/>
                </a:lnTo>
                <a:cubicBezTo>
                  <a:pt x="454502" y="1058604"/>
                  <a:pt x="484144" y="1058604"/>
                  <a:pt x="508139" y="1044630"/>
                </a:cubicBezTo>
                <a:lnTo>
                  <a:pt x="897006" y="818791"/>
                </a:lnTo>
                <a:cubicBezTo>
                  <a:pt x="921001" y="804817"/>
                  <a:pt x="935822" y="779128"/>
                  <a:pt x="935681" y="751322"/>
                </a:cubicBezTo>
                <a:lnTo>
                  <a:pt x="934411" y="301478"/>
                </a:lnTo>
                <a:close/>
              </a:path>
            </a:pathLst>
          </a:custGeom>
          <a:gradFill>
            <a:gsLst>
              <a:gs pos="0">
                <a:schemeClr val="accent1">
                  <a:lumMod val="20000"/>
                  <a:lumOff val="80000"/>
                </a:schemeClr>
              </a:gs>
              <a:gs pos="100000">
                <a:schemeClr val="accent1">
                  <a:lumMod val="60000"/>
                  <a:lumOff val="40000"/>
                </a:schemeClr>
              </a:gs>
            </a:gsLst>
            <a:lin ang="5400000" scaled="0"/>
          </a:gradFill>
          <a:ln w="140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6499917" y="3566902"/>
            <a:ext cx="756730" cy="853332"/>
          </a:xfrm>
          <a:custGeom>
            <a:avLst/>
            <a:gdLst>
              <a:gd name="connsiteX0" fmla="*/ 755702 w 756730"/>
              <a:gd name="connsiteY0" fmla="*/ 243820 h 853332"/>
              <a:gd name="connsiteX1" fmla="*/ 724081 w 756730"/>
              <a:gd name="connsiteY1" fmla="*/ 189368 h 853332"/>
              <a:gd name="connsiteX2" fmla="*/ 408673 w 756730"/>
              <a:gd name="connsiteY2" fmla="*/ 8319 h 853332"/>
              <a:gd name="connsiteX3" fmla="*/ 345774 w 756730"/>
              <a:gd name="connsiteY3" fmla="*/ 8548 h 853332"/>
              <a:gd name="connsiteX4" fmla="*/ 31279 w 756730"/>
              <a:gd name="connsiteY4" fmla="*/ 191195 h 853332"/>
              <a:gd name="connsiteX5" fmla="*/ 1 w 756730"/>
              <a:gd name="connsiteY5" fmla="*/ 245760 h 853332"/>
              <a:gd name="connsiteX6" fmla="*/ 914 w 756730"/>
              <a:gd name="connsiteY6" fmla="*/ 609456 h 853332"/>
              <a:gd name="connsiteX7" fmla="*/ 32535 w 756730"/>
              <a:gd name="connsiteY7" fmla="*/ 663907 h 853332"/>
              <a:gd name="connsiteX8" fmla="*/ 348057 w 756730"/>
              <a:gd name="connsiteY8" fmla="*/ 844956 h 853332"/>
              <a:gd name="connsiteX9" fmla="*/ 410956 w 756730"/>
              <a:gd name="connsiteY9" fmla="*/ 844842 h 853332"/>
              <a:gd name="connsiteX10" fmla="*/ 725451 w 756730"/>
              <a:gd name="connsiteY10" fmla="*/ 662195 h 853332"/>
              <a:gd name="connsiteX11" fmla="*/ 756729 w 756730"/>
              <a:gd name="connsiteY11" fmla="*/ 607629 h 853332"/>
              <a:gd name="connsiteX12" fmla="*/ 755702 w 756730"/>
              <a:gd name="connsiteY12" fmla="*/ 243820 h 853332"/>
            </a:gdLst>
            <a:ahLst/>
            <a:cxnLst/>
            <a:rect l="l" t="t" r="r" b="b"/>
            <a:pathLst>
              <a:path w="756730" h="853332">
                <a:moveTo>
                  <a:pt x="755702" y="243820"/>
                </a:moveTo>
                <a:cubicBezTo>
                  <a:pt x="755702" y="221331"/>
                  <a:pt x="743602" y="200555"/>
                  <a:pt x="724081" y="189368"/>
                </a:cubicBezTo>
                <a:lnTo>
                  <a:pt x="408673" y="8319"/>
                </a:lnTo>
                <a:cubicBezTo>
                  <a:pt x="389153" y="-2868"/>
                  <a:pt x="365180" y="-2753"/>
                  <a:pt x="345774" y="8548"/>
                </a:cubicBezTo>
                <a:lnTo>
                  <a:pt x="31279" y="191195"/>
                </a:lnTo>
                <a:cubicBezTo>
                  <a:pt x="11873" y="202496"/>
                  <a:pt x="-113" y="223272"/>
                  <a:pt x="1" y="245760"/>
                </a:cubicBezTo>
                <a:lnTo>
                  <a:pt x="914" y="609456"/>
                </a:lnTo>
                <a:cubicBezTo>
                  <a:pt x="914" y="631944"/>
                  <a:pt x="13014" y="652720"/>
                  <a:pt x="32535" y="663907"/>
                </a:cubicBezTo>
                <a:lnTo>
                  <a:pt x="348057" y="844956"/>
                </a:lnTo>
                <a:cubicBezTo>
                  <a:pt x="367578" y="856143"/>
                  <a:pt x="391550" y="856143"/>
                  <a:pt x="410956" y="844842"/>
                </a:cubicBezTo>
                <a:lnTo>
                  <a:pt x="725451" y="662195"/>
                </a:lnTo>
                <a:cubicBezTo>
                  <a:pt x="744857" y="650894"/>
                  <a:pt x="756843" y="630118"/>
                  <a:pt x="756729" y="607629"/>
                </a:cubicBezTo>
                <a:lnTo>
                  <a:pt x="755702" y="243820"/>
                </a:lnTo>
                <a:close/>
              </a:path>
            </a:pathLst>
          </a:custGeom>
          <a:solidFill>
            <a:schemeClr val="accent1"/>
          </a:solidFill>
          <a:ln w="1131"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6698750" y="3827093"/>
            <a:ext cx="344111" cy="33300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2270" y="3261815"/>
            <a:ext cx="5402015" cy="1681937"/>
          </a:xfrm>
          <a:prstGeom prst="rect">
            <a:avLst/>
          </a:prstGeom>
          <a:noFill/>
          <a:ln>
            <a:noFill/>
          </a:ln>
        </p:spPr>
        <p:txBody>
          <a:bodyPr vert="horz" wrap="square" lIns="0" tIns="0" rIns="0" bIns="0" rtlCol="0" anchor="t"/>
          <a:lstStyle/>
          <a:p>
            <a:pPr algn="l">
              <a:lnSpc>
                <a:spcPct val="130000"/>
              </a:lnSpc>
            </a:pPr>
            <a:r>
              <a:rPr kumimoji="1" lang="en-US" altLang="zh-CN" sz="4200">
                <a:ln w="8890">
                  <a:noFill/>
                </a:ln>
                <a:solidFill>
                  <a:srgbClr val="262626">
                    <a:alpha val="100000"/>
                  </a:srgbClr>
                </a:solidFill>
                <a:latin typeface="Source Han Serif SC Regular"/>
                <a:ea typeface="Source Han Serif SC Regular"/>
                <a:cs typeface="Source Han Serif SC Regular"/>
              </a:rPr>
              <a:t>系统概述</a:t>
            </a:r>
            <a:endParaRPr kumimoji="1" lang="zh-CN" altLang="en-US"/>
          </a:p>
        </p:txBody>
      </p:sp>
      <p:cxnSp>
        <p:nvCxnSpPr>
          <p:cNvPr id="13" name="标题 1"/>
          <p:cNvCxnSpPr/>
          <p:nvPr/>
        </p:nvCxnSpPr>
        <p:spPr>
          <a:xfrm>
            <a:off x="2608516" y="5476444"/>
            <a:ext cx="3429000" cy="0"/>
          </a:xfrm>
          <a:prstGeom prst="line">
            <a:avLst/>
          </a:prstGeom>
          <a:noFill/>
          <a:ln w="12700" cap="sq">
            <a:solidFill>
              <a:schemeClr val="bg1">
                <a:lumMod val="75000"/>
              </a:schemeClr>
            </a:solidFill>
            <a:prstDash val="dash"/>
            <a:miter/>
          </a:ln>
        </p:spPr>
      </p:cxnSp>
      <p:sp>
        <p:nvSpPr>
          <p:cNvPr id="14" name="标题 1"/>
          <p:cNvSpPr txBox="1"/>
          <p:nvPr/>
        </p:nvSpPr>
        <p:spPr>
          <a:xfrm>
            <a:off x="960061" y="5297370"/>
            <a:ext cx="1768406" cy="393829"/>
          </a:xfrm>
          <a:prstGeom prst="roundRect">
            <a:avLst>
              <a:gd name="adj" fmla="val 22777"/>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60061" y="5360374"/>
            <a:ext cx="1744934" cy="237004"/>
          </a:xfrm>
          <a:prstGeom prst="rect">
            <a:avLst/>
          </a:prstGeom>
          <a:noFill/>
          <a:ln>
            <a:noFill/>
          </a:ln>
        </p:spPr>
        <p:txBody>
          <a:bodyPr vert="horz" wrap="square" lIns="0" tIns="0" rIns="0" bIns="0" rtlCol="0" anchor="ctr"/>
          <a:lstStyle/>
          <a:p>
            <a:pPr algn="ctr">
              <a:lnSpc>
                <a:spcPct val="100000"/>
              </a:lnSpc>
            </a:pPr>
            <a:r>
              <a:rPr kumimoji="1" lang="en-US" altLang="zh-CN" sz="1400">
                <a:ln w="12700">
                  <a:noFill/>
                </a:ln>
                <a:solidFill>
                  <a:srgbClr val="FFFFFF">
                    <a:alpha val="100000"/>
                  </a:srgbClr>
                </a:solidFill>
                <a:latin typeface="Source Han Serif SC Regular"/>
                <a:ea typeface="Source Han Serif SC Regular"/>
                <a:cs typeface="Source Han Serif SC Regular"/>
              </a:rPr>
              <a:t>PowerPoint design</a:t>
            </a:r>
            <a:endParaRPr kumimoji="1" lang="zh-CN" altLang="en-US"/>
          </a:p>
        </p:txBody>
      </p:sp>
      <p:sp>
        <p:nvSpPr>
          <p:cNvPr id="16" name="标题 1"/>
          <p:cNvSpPr txBox="1"/>
          <p:nvPr/>
        </p:nvSpPr>
        <p:spPr>
          <a:xfrm>
            <a:off x="5067878" y="2603792"/>
            <a:ext cx="829728" cy="280275"/>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21570514">
            <a:off x="638191" y="726865"/>
            <a:ext cx="2323598" cy="562496"/>
          </a:xfrm>
          <a:prstGeom prst="round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1192756">
            <a:off x="640861" y="672153"/>
            <a:ext cx="2379472" cy="591671"/>
          </a:xfrm>
          <a:prstGeom prst="roundRect">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21192756">
            <a:off x="748941" y="1051585"/>
            <a:ext cx="80682" cy="806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361201">
            <a:off x="-41689" y="1050520"/>
            <a:ext cx="820987" cy="364103"/>
          </a:xfrm>
          <a:custGeom>
            <a:avLst/>
            <a:gdLst>
              <a:gd name="connsiteX0" fmla="*/ 820987 w 820987"/>
              <a:gd name="connsiteY0" fmla="*/ 0 h 364103"/>
              <a:gd name="connsiteX1" fmla="*/ 117602 w 820987"/>
              <a:gd name="connsiteY1" fmla="*/ 120580 h 364103"/>
              <a:gd name="connsiteX2" fmla="*/ 17119 w 820987"/>
              <a:gd name="connsiteY2" fmla="*/ 351692 h 364103"/>
              <a:gd name="connsiteX3" fmla="*/ 298473 w 820987"/>
              <a:gd name="connsiteY3" fmla="*/ 311499 h 364103"/>
              <a:gd name="connsiteX4" fmla="*/ 700407 w 820987"/>
              <a:gd name="connsiteY4" fmla="*/ 130628 h 364103"/>
            </a:gdLst>
            <a:ahLst/>
            <a:cxnLst/>
            <a:rect l="l" t="t" r="r" b="b"/>
            <a:pathLst>
              <a:path w="820987" h="364103">
                <a:moveTo>
                  <a:pt x="820987" y="0"/>
                </a:moveTo>
                <a:cubicBezTo>
                  <a:pt x="536283" y="30982"/>
                  <a:pt x="251580" y="61965"/>
                  <a:pt x="117602" y="120580"/>
                </a:cubicBezTo>
                <a:cubicBezTo>
                  <a:pt x="-16376" y="179195"/>
                  <a:pt x="-13026" y="319872"/>
                  <a:pt x="17119" y="351692"/>
                </a:cubicBezTo>
                <a:cubicBezTo>
                  <a:pt x="47264" y="383512"/>
                  <a:pt x="184592" y="348343"/>
                  <a:pt x="298473" y="311499"/>
                </a:cubicBezTo>
                <a:cubicBezTo>
                  <a:pt x="412354" y="274655"/>
                  <a:pt x="556380" y="202641"/>
                  <a:pt x="700407" y="130628"/>
                </a:cubicBezTo>
              </a:path>
            </a:pathLst>
          </a:custGeom>
          <a:noFill/>
          <a:ln w="19050" cap="sq">
            <a:solidFill>
              <a:schemeClr val="accent1">
                <a:lumMod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869600" y="1551022"/>
            <a:ext cx="2437622" cy="1744297"/>
          </a:xfrm>
          <a:prstGeom prst="rect">
            <a:avLst/>
          </a:prstGeom>
          <a:noFill/>
          <a:ln cap="sq">
            <a:noFill/>
          </a:ln>
          <a:effectLst/>
        </p:spPr>
        <p:txBody>
          <a:bodyPr vert="horz" wrap="square" lIns="0" tIns="0" rIns="0" bIns="0" rtlCol="0" anchor="b"/>
          <a:lstStyle/>
          <a:p>
            <a:pPr algn="r">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Part-</a:t>
            </a:r>
            <a:endParaRPr kumimoji="1" lang="zh-CN" altLang="en-US"/>
          </a:p>
        </p:txBody>
      </p:sp>
      <p:sp>
        <p:nvSpPr>
          <p:cNvPr id="22" name="标题 1"/>
          <p:cNvSpPr txBox="1"/>
          <p:nvPr/>
        </p:nvSpPr>
        <p:spPr>
          <a:xfrm>
            <a:off x="3404938" y="1130300"/>
            <a:ext cx="2108758" cy="2165019"/>
          </a:xfrm>
          <a:prstGeom prst="rect">
            <a:avLst/>
          </a:prstGeom>
          <a:noFill/>
          <a:ln cap="sq">
            <a:noFill/>
          </a:ln>
          <a:effectLst/>
        </p:spPr>
        <p:txBody>
          <a:bodyPr vert="horz" wrap="square" lIns="0" tIns="0" rIns="0" bIns="0" rtlCol="0" anchor="b"/>
          <a:lstStyle/>
          <a:p>
            <a:pPr algn="l">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01</a:t>
            </a:r>
            <a:endParaRPr kumimoji="1" lang="zh-CN" altLang="en-US"/>
          </a:p>
        </p:txBody>
      </p:sp>
      <p:sp>
        <p:nvSpPr>
          <p:cNvPr id="23" name="标题 1"/>
          <p:cNvSpPr txBox="1"/>
          <p:nvPr/>
        </p:nvSpPr>
        <p:spPr>
          <a:xfrm>
            <a:off x="10421856" y="5130428"/>
            <a:ext cx="986589" cy="986589"/>
          </a:xfrm>
          <a:prstGeom prst="ellipse">
            <a:avLst/>
          </a:prstGeom>
          <a:solidFill>
            <a:schemeClr val="bg1">
              <a:alpha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a:off x="10774705" y="5438484"/>
            <a:ext cx="429752" cy="370476"/>
          </a:xfrm>
          <a:prstGeom prst="triangle">
            <a:avLst/>
          </a:prstGeom>
          <a:solidFill>
            <a:schemeClr val="accent2"/>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21192756">
            <a:off x="994430" y="846834"/>
            <a:ext cx="1814767" cy="225356"/>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6300000">
            <a:off x="10566328" y="1559917"/>
            <a:ext cx="861200" cy="861200"/>
          </a:xfrm>
          <a:prstGeom prst="ellipse">
            <a:avLst/>
          </a:prstGeom>
          <a:gradFill>
            <a:gsLst>
              <a:gs pos="0">
                <a:schemeClr val="accent1"/>
              </a:gs>
              <a:gs pos="100000">
                <a:schemeClr val="accent1">
                  <a:lumMod val="60000"/>
                  <a:lumOff val="40000"/>
                  <a:alpha val="95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0" y="1463141"/>
            <a:ext cx="10474036" cy="5394859"/>
          </a:xfrm>
          <a:prstGeom prst="rect">
            <a:avLst/>
          </a:prstGeom>
          <a:gradFill>
            <a:gsLst>
              <a:gs pos="0">
                <a:schemeClr val="bg1">
                  <a:lumMod val="95000"/>
                </a:schemeClr>
              </a:gs>
              <a:gs pos="100000">
                <a:schemeClr val="bg1">
                  <a:lumMod val="95000"/>
                  <a:alpha val="0"/>
                </a:schemeClr>
              </a:gs>
            </a:gsLst>
            <a:lin ang="0" scaled="0"/>
          </a:gradFill>
          <a:ln w="12700" cap="sq">
            <a:noFill/>
            <a:miter/>
          </a:ln>
        </p:spPr>
        <p:txBody>
          <a:bodyPr vert="horz" wrap="square" lIns="91440" tIns="45720" rIns="91440" bIns="45720" rtlCol="0" anchor="ctr"/>
          <a:lstStyle/>
          <a:p>
            <a:pPr algn="ctr">
              <a:lnSpc>
                <a:spcPct val="130000"/>
              </a:lnSpc>
            </a:pPr>
            <a:endParaRPr kumimoji="1" lang="zh-CN" altLang="en-US"/>
          </a:p>
        </p:txBody>
      </p:sp>
      <p:sp>
        <p:nvSpPr>
          <p:cNvPr id="7" name="标题 1"/>
          <p:cNvSpPr txBox="1"/>
          <p:nvPr/>
        </p:nvSpPr>
        <p:spPr>
          <a:xfrm>
            <a:off x="1400769" y="2020106"/>
            <a:ext cx="4695229" cy="151023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随着旅游业的蓬勃发展，人们对于旅游体验的要求日益提高。面对海量的旅游信息，游客往往难以做出最优的决策，旅游推荐系统应运而生，它能帮助游客快速筛选出符合自身需求的旅游目的地和行程安排，节省时间和精力，提升旅游体验。</a:t>
            </a:r>
            <a:endParaRPr kumimoji="1" lang="zh-CN" altLang="en-US"/>
          </a:p>
        </p:txBody>
      </p:sp>
      <p:sp>
        <p:nvSpPr>
          <p:cNvPr id="8" name="标题 1"/>
          <p:cNvSpPr txBox="1"/>
          <p:nvPr/>
        </p:nvSpPr>
        <p:spPr>
          <a:xfrm>
            <a:off x="1400769" y="4369865"/>
            <a:ext cx="4695229" cy="151023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CN Normal"/>
                <a:ea typeface="Source Han Sans CN Normal"/>
                <a:cs typeface="Source Han Sans CN Normal"/>
              </a:rPr>
              <a:t>对于旅游行业来说，推荐系统能够提高旅游服务的效率和质量，增强用户粘性，促进旅游消费，推动行业的发展。</a:t>
            </a:r>
            <a:endParaRPr kumimoji="1" lang="zh-CN" altLang="en-US"/>
          </a:p>
        </p:txBody>
      </p:sp>
      <p:sp>
        <p:nvSpPr>
          <p:cNvPr id="9" name="标题 1"/>
          <p:cNvSpPr txBox="1"/>
          <p:nvPr/>
        </p:nvSpPr>
        <p:spPr>
          <a:xfrm flipV="1">
            <a:off x="764064" y="3956171"/>
            <a:ext cx="5364000" cy="10945"/>
          </a:xfrm>
          <a:prstGeom prst="rect">
            <a:avLst/>
          </a:prstGeom>
          <a:solidFill>
            <a:schemeClr val="bg1">
              <a:lumMod val="85000"/>
            </a:schemeClr>
          </a:solidFill>
          <a:ln w="12700" cap="sq">
            <a:noFill/>
            <a:miter/>
          </a:ln>
        </p:spPr>
        <p:txBody>
          <a:bodyPr vert="horz" wrap="square" lIns="91440" tIns="45720" rIns="91440" bIns="45720" rtlCol="0" anchor="ctr"/>
          <a:lstStyle/>
          <a:p>
            <a:pPr algn="ctr">
              <a:lnSpc>
                <a:spcPct val="130000"/>
              </a:lnSpc>
            </a:pPr>
            <a:endParaRPr kumimoji="1" lang="zh-CN" altLang="en-US"/>
          </a:p>
        </p:txBody>
      </p:sp>
      <p:sp>
        <p:nvSpPr>
          <p:cNvPr id="10" name="标题 1"/>
          <p:cNvSpPr txBox="1"/>
          <p:nvPr/>
        </p:nvSpPr>
        <p:spPr>
          <a:xfrm>
            <a:off x="11337188" y="5862601"/>
            <a:ext cx="161998" cy="161998"/>
          </a:xfrm>
          <a:prstGeom prst="ellipse">
            <a:avLst/>
          </a:prstGeom>
          <a:solidFill>
            <a:schemeClr val="accent1"/>
          </a:solidFill>
          <a:ln w="12700" cap="sq">
            <a:noFill/>
            <a:miter/>
          </a:ln>
        </p:spPr>
        <p:txBody>
          <a:bodyPr vert="horz" wrap="square" lIns="91440" tIns="45720" rIns="91440" bIns="45720" rtlCol="0" anchor="ctr"/>
          <a:lstStyle/>
          <a:p>
            <a:pPr algn="ctr">
              <a:lnSpc>
                <a:spcPct val="130000"/>
              </a:lnSpc>
            </a:pPr>
            <a:endParaRPr kumimoji="1" lang="zh-CN" altLang="en-US"/>
          </a:p>
        </p:txBody>
      </p:sp>
      <p:sp>
        <p:nvSpPr>
          <p:cNvPr id="11" name="标题 1"/>
          <p:cNvSpPr txBox="1"/>
          <p:nvPr/>
        </p:nvSpPr>
        <p:spPr>
          <a:xfrm>
            <a:off x="11130951" y="5862601"/>
            <a:ext cx="161998" cy="161998"/>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30000"/>
              </a:lnSpc>
            </a:pPr>
            <a:endParaRPr kumimoji="1" lang="zh-CN" altLang="en-US"/>
          </a:p>
        </p:txBody>
      </p:sp>
      <p:sp>
        <p:nvSpPr>
          <p:cNvPr id="12" name="标题 1"/>
          <p:cNvSpPr txBox="1"/>
          <p:nvPr/>
        </p:nvSpPr>
        <p:spPr>
          <a:xfrm>
            <a:off x="10924714" y="5862601"/>
            <a:ext cx="161998" cy="161998"/>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30000"/>
              </a:lnSpc>
            </a:pPr>
            <a:endParaRPr kumimoji="1" lang="zh-CN" altLang="en-US"/>
          </a:p>
        </p:txBody>
      </p:sp>
      <p:sp>
        <p:nvSpPr>
          <p:cNvPr id="13" name="标题 1"/>
          <p:cNvSpPr txBox="1"/>
          <p:nvPr/>
        </p:nvSpPr>
        <p:spPr>
          <a:xfrm>
            <a:off x="665465" y="4369865"/>
            <a:ext cx="491770" cy="49177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1860" cap="flat">
            <a:noFill/>
            <a:miter/>
          </a:ln>
        </p:spPr>
        <p:txBody>
          <a:bodyPr vert="horz" wrap="square" lIns="91440" tIns="45720" rIns="91440" bIns="45720" rtlCol="0" anchor="ctr"/>
          <a:lstStyle/>
          <a:p>
            <a:pPr algn="l">
              <a:lnSpc>
                <a:spcPct val="130000"/>
              </a:lnSpc>
            </a:pPr>
            <a:endParaRPr kumimoji="1" lang="zh-CN" altLang="en-US"/>
          </a:p>
        </p:txBody>
      </p:sp>
      <p:sp>
        <p:nvSpPr>
          <p:cNvPr id="14" name="标题 1"/>
          <p:cNvSpPr txBox="1"/>
          <p:nvPr/>
        </p:nvSpPr>
        <p:spPr>
          <a:xfrm>
            <a:off x="630495" y="2016837"/>
            <a:ext cx="561710" cy="491769"/>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w="1553" cap="flat">
            <a:noFill/>
            <a:miter/>
          </a:ln>
        </p:spPr>
        <p:txBody>
          <a:bodyPr vert="horz" wrap="square" lIns="91440" tIns="45720" rIns="91440" bIns="45720" rtlCol="0" anchor="ctr"/>
          <a:lstStyle/>
          <a:p>
            <a:pPr algn="l">
              <a:lnSpc>
                <a:spcPct val="130000"/>
              </a:lnSpc>
            </a:pPr>
            <a:endParaRPr kumimoji="1" lang="zh-CN" altLang="en-US"/>
          </a:p>
        </p:txBody>
      </p:sp>
      <p:sp>
        <p:nvSpPr>
          <p:cNvPr id="15" name="标题 1"/>
          <p:cNvSpPr txBox="1"/>
          <p:nvPr/>
        </p:nvSpPr>
        <p:spPr>
          <a:xfrm rot="16200000">
            <a:off x="6916355" y="1463144"/>
            <a:ext cx="4473529" cy="4473528"/>
          </a:xfrm>
          <a:prstGeom prst="teardrop">
            <a:avLst/>
          </a:prstGeom>
          <a:gradFill>
            <a:gsLst>
              <a:gs pos="0">
                <a:schemeClr val="accent1">
                  <a:lumMod val="60000"/>
                  <a:lumOff val="40000"/>
                </a:schemeClr>
              </a:gs>
              <a:gs pos="74000">
                <a:schemeClr val="accent1"/>
              </a:gs>
            </a:gsLst>
            <a:lin ang="2700000" scaled="0"/>
          </a:gradFill>
          <a:ln w="12700" cap="sq">
            <a:noFill/>
            <a:miter/>
          </a:ln>
        </p:spPr>
        <p:txBody>
          <a:bodyPr vert="horz" wrap="square" lIns="91440" tIns="45720" rIns="91440" bIns="45720" rtlCol="0" anchor="ctr"/>
          <a:lstStyle/>
          <a:p>
            <a:pPr algn="ctr">
              <a:lnSpc>
                <a:spcPct val="130000"/>
              </a:lnSpc>
            </a:pPr>
            <a:endParaRPr kumimoji="1" lang="zh-CN" altLang="en-US"/>
          </a:p>
        </p:txBody>
      </p:sp>
      <p:sp>
        <p:nvSpPr>
          <p:cNvPr id="16" name="标题 1"/>
          <p:cNvSpPr txBox="1"/>
          <p:nvPr/>
        </p:nvSpPr>
        <p:spPr>
          <a:xfrm rot="16200000">
            <a:off x="7018126" y="1224167"/>
            <a:ext cx="4588088" cy="4588087"/>
          </a:xfrm>
          <a:prstGeom prst="teardrop">
            <a:avLst/>
          </a:prstGeom>
          <a:solidFill>
            <a:schemeClr val="bg1"/>
          </a:solidFill>
          <a:ln w="25400" cap="sq">
            <a:solidFill>
              <a:schemeClr val="accent1">
                <a:lumMod val="60000"/>
                <a:lumOff val="40000"/>
              </a:schemeClr>
            </a:solidFill>
            <a:miter/>
          </a:ln>
          <a:effectLst>
            <a:outerShdw blurRad="127000" dist="38100" dir="270000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7" name="图片 16"/>
          <p:cNvPicPr>
            <a:picLocks noChangeAspect="1"/>
          </p:cNvPicPr>
          <p:nvPr/>
        </p:nvPicPr>
        <p:blipFill>
          <a:blip r:embed="rId1">
            <a:alphaModFix amt="100000"/>
          </a:blip>
          <a:srcRect l="21978" r="21978"/>
          <a:stretch>
            <a:fillRect/>
          </a:stretch>
        </p:blipFill>
        <p:spPr>
          <a:xfrm flipH="1">
            <a:off x="7075406" y="1281446"/>
            <a:ext cx="4473528" cy="4473529"/>
          </a:xfrm>
          <a:prstGeom prst="teardrop">
            <a:avLst/>
          </a:prstGeom>
          <a:noFill/>
          <a:ln>
            <a:noFill/>
          </a:ln>
        </p:spPr>
      </p:pic>
      <p:sp>
        <p:nvSpPr>
          <p:cNvPr id="18" name="标题 1"/>
          <p:cNvSpPr txBox="1"/>
          <p:nvPr/>
        </p:nvSpPr>
        <p:spPr>
          <a:xfrm>
            <a:off x="6560595" y="3719567"/>
            <a:ext cx="2452282" cy="2452282"/>
          </a:xfrm>
          <a:prstGeom prst="teardrop">
            <a:avLst/>
          </a:prstGeom>
          <a:solidFill>
            <a:schemeClr val="accent1"/>
          </a:solidFill>
          <a:ln w="63500" cap="sq">
            <a:solidFill>
              <a:schemeClr val="bg1"/>
            </a:solidFill>
            <a:miter/>
          </a:ln>
          <a:effectLst>
            <a:outerShdw blurRad="63500" sx="101000" sy="101000" algn="ctr" rotWithShape="0">
              <a:schemeClr val="tx1">
                <a:lumMod val="85000"/>
                <a:lumOff val="15000"/>
                <a:alpha val="2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9" name="图片 18"/>
          <p:cNvPicPr>
            <a:picLocks noChangeAspect="1"/>
          </p:cNvPicPr>
          <p:nvPr/>
        </p:nvPicPr>
        <p:blipFill>
          <a:blip r:embed="rId2">
            <a:alphaModFix amt="100000"/>
          </a:blip>
          <a:srcRect l="21978" r="21978"/>
          <a:stretch>
            <a:fillRect/>
          </a:stretch>
        </p:blipFill>
        <p:spPr>
          <a:xfrm>
            <a:off x="6560595" y="3719567"/>
            <a:ext cx="2452282" cy="2452282"/>
          </a:xfrm>
          <a:custGeom>
            <a:avLst/>
            <a:gdLst>
              <a:gd name="connsiteX0" fmla="*/ 1226141 w 2452282"/>
              <a:gd name="connsiteY0" fmla="*/ 0 h 2452282"/>
              <a:gd name="connsiteX1" fmla="*/ 2452282 w 2452282"/>
              <a:gd name="connsiteY1" fmla="*/ 0 h 2452282"/>
              <a:gd name="connsiteX2" fmla="*/ 2452282 w 2452282"/>
              <a:gd name="connsiteY2" fmla="*/ 1226141 h 2452282"/>
              <a:gd name="connsiteX3" fmla="*/ 1226141 w 2452282"/>
              <a:gd name="connsiteY3" fmla="*/ 2452282 h 2452282"/>
              <a:gd name="connsiteX4" fmla="*/ 0 w 2452282"/>
              <a:gd name="connsiteY4" fmla="*/ 1226141 h 2452282"/>
              <a:gd name="connsiteX5" fmla="*/ 1226141 w 2452282"/>
              <a:gd name="connsiteY5" fmla="*/ 0 h 2452282"/>
            </a:gdLst>
            <a:ahLst/>
            <a:cxnLst/>
            <a:rect l="l" t="t" r="r" b="b"/>
            <a:pathLst>
              <a:path w="2452282" h="2452282">
                <a:moveTo>
                  <a:pt x="1226141" y="0"/>
                </a:moveTo>
                <a:lnTo>
                  <a:pt x="2452282" y="0"/>
                </a:lnTo>
                <a:lnTo>
                  <a:pt x="2452282" y="1226141"/>
                </a:lnTo>
                <a:cubicBezTo>
                  <a:pt x="2452282" y="1903320"/>
                  <a:pt x="1903320" y="2452282"/>
                  <a:pt x="1226141" y="2452282"/>
                </a:cubicBezTo>
                <a:cubicBezTo>
                  <a:pt x="548962" y="2452282"/>
                  <a:pt x="0" y="1903320"/>
                  <a:pt x="0" y="1226141"/>
                </a:cubicBezTo>
                <a:cubicBezTo>
                  <a:pt x="0" y="548962"/>
                  <a:pt x="548962" y="0"/>
                  <a:pt x="1226141" y="0"/>
                </a:cubicBezTo>
                <a:close/>
              </a:path>
            </a:pathLst>
          </a:custGeom>
          <a:noFill/>
          <a:ln>
            <a:noFill/>
          </a:ln>
        </p:spPr>
      </p:pic>
      <p:sp>
        <p:nvSpPr>
          <p:cNvPr id="20"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旅游推荐系统的重要性</a:t>
            </a:r>
            <a:endParaRPr kumimoji="1" lang="zh-CN" altLang="en-US"/>
          </a:p>
        </p:txBody>
      </p:sp>
      <p:sp>
        <p:nvSpPr>
          <p:cNvPr id="21"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21046167">
            <a:off x="-181707" y="3140187"/>
            <a:ext cx="12397291" cy="1264806"/>
          </a:xfrm>
          <a:custGeom>
            <a:avLst/>
            <a:gdLst>
              <a:gd name="connsiteX0" fmla="*/ 9738888 w 12397291"/>
              <a:gd name="connsiteY0" fmla="*/ 462570 h 1264806"/>
              <a:gd name="connsiteX1" fmla="*/ 10273176 w 12397291"/>
              <a:gd name="connsiteY1" fmla="*/ 550556 h 1264806"/>
              <a:gd name="connsiteX2" fmla="*/ 11731887 w 12397291"/>
              <a:gd name="connsiteY2" fmla="*/ 833930 h 1264806"/>
              <a:gd name="connsiteX3" fmla="*/ 12397291 w 12397291"/>
              <a:gd name="connsiteY3" fmla="*/ 985778 h 1264806"/>
              <a:gd name="connsiteX4" fmla="*/ 12356648 w 12397291"/>
              <a:gd name="connsiteY4" fmla="*/ 1235875 h 1264806"/>
              <a:gd name="connsiteX5" fmla="*/ 12299675 w 12397291"/>
              <a:gd name="connsiteY5" fmla="*/ 1225979 h 1264806"/>
              <a:gd name="connsiteX6" fmla="*/ 6261220 w 12397291"/>
              <a:gd name="connsiteY6" fmla="*/ 745576 h 1264806"/>
              <a:gd name="connsiteX7" fmla="*/ 120034 w 12397291"/>
              <a:gd name="connsiteY7" fmla="*/ 1243081 h 1264806"/>
              <a:gd name="connsiteX8" fmla="*/ 0 w 12397291"/>
              <a:gd name="connsiteY8" fmla="*/ 1264806 h 1264806"/>
              <a:gd name="connsiteX9" fmla="*/ 177144 w 12397291"/>
              <a:gd name="connsiteY9" fmla="*/ 174767 h 1264806"/>
              <a:gd name="connsiteX10" fmla="*/ 506098 w 12397291"/>
              <a:gd name="connsiteY10" fmla="*/ 141453 h 1264806"/>
              <a:gd name="connsiteX11" fmla="*/ 5829476 w 12397291"/>
              <a:gd name="connsiteY11" fmla="*/ 55603 h 1264806"/>
              <a:gd name="connsiteX12" fmla="*/ 9738888 w 12397291"/>
              <a:gd name="connsiteY12" fmla="*/ 462570 h 1264806"/>
            </a:gdLst>
            <a:ahLst/>
            <a:cxnLst/>
            <a:rect l="l" t="t" r="r" b="b"/>
            <a:pathLst>
              <a:path w="12397291" h="1264806">
                <a:moveTo>
                  <a:pt x="9738888" y="462570"/>
                </a:moveTo>
                <a:cubicBezTo>
                  <a:pt x="9918097" y="490710"/>
                  <a:pt x="10096207" y="520046"/>
                  <a:pt x="10273176" y="550556"/>
                </a:cubicBezTo>
                <a:cubicBezTo>
                  <a:pt x="10768690" y="635984"/>
                  <a:pt x="11255252" y="730613"/>
                  <a:pt x="11731887" y="833930"/>
                </a:cubicBezTo>
                <a:lnTo>
                  <a:pt x="12397291" y="985778"/>
                </a:lnTo>
                <a:lnTo>
                  <a:pt x="12356648" y="1235875"/>
                </a:lnTo>
                <a:lnTo>
                  <a:pt x="12299675" y="1225979"/>
                </a:lnTo>
                <a:cubicBezTo>
                  <a:pt x="10413586" y="915010"/>
                  <a:pt x="8380507" y="745575"/>
                  <a:pt x="6261220" y="745576"/>
                </a:cubicBezTo>
                <a:cubicBezTo>
                  <a:pt x="4103400" y="745575"/>
                  <a:pt x="2034953" y="921227"/>
                  <a:pt x="120034" y="1243081"/>
                </a:cubicBezTo>
                <a:lnTo>
                  <a:pt x="0" y="1264806"/>
                </a:lnTo>
                <a:lnTo>
                  <a:pt x="177144" y="174767"/>
                </a:lnTo>
                <a:lnTo>
                  <a:pt x="506098" y="141453"/>
                </a:lnTo>
                <a:cubicBezTo>
                  <a:pt x="2194294" y="-8605"/>
                  <a:pt x="3982529" y="-42680"/>
                  <a:pt x="5829476" y="55603"/>
                </a:cubicBezTo>
                <a:cubicBezTo>
                  <a:pt x="7176206" y="127268"/>
                  <a:pt x="8484432" y="265594"/>
                  <a:pt x="9738888" y="462570"/>
                </a:cubicBezTo>
                <a:close/>
              </a:path>
            </a:pathLst>
          </a:custGeom>
          <a:gradFill>
            <a:gsLst>
              <a:gs pos="0">
                <a:schemeClr val="accent1"/>
              </a:gs>
              <a:gs pos="100000">
                <a:schemeClr val="accent1">
                  <a:lumMod val="40000"/>
                  <a:lumOff val="60000"/>
                </a:schemeClr>
              </a:gs>
            </a:gsLst>
            <a:lin ang="2700000" scaled="0"/>
          </a:gra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6363229" y="4091802"/>
            <a:ext cx="4400402" cy="1229853"/>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表检索增强则通过对结构化表格数据的高效检索和分析，补充知识图谱中可能缺失的细节信息，进一步提升推荐的准确性和全面性，两者结合为旅游推荐带来了全新的思路和方法。</a:t>
            </a:r>
            <a:endParaRPr kumimoji="1" lang="zh-CN" altLang="en-US"/>
          </a:p>
        </p:txBody>
      </p:sp>
      <p:sp>
        <p:nvSpPr>
          <p:cNvPr id="7" name="标题 1"/>
          <p:cNvSpPr txBox="1"/>
          <p:nvPr/>
        </p:nvSpPr>
        <p:spPr>
          <a:xfrm>
            <a:off x="7405527" y="1016785"/>
            <a:ext cx="2315807" cy="2315807"/>
          </a:xfrm>
          <a:prstGeom prst="ellipse">
            <a:avLst/>
          </a:prstGeom>
          <a:solidFill>
            <a:schemeClr val="bg1"/>
          </a:solidFill>
          <a:ln w="127000" cap="sq">
            <a:gradFill>
              <a:gsLst>
                <a:gs pos="0">
                  <a:schemeClr val="accent1">
                    <a:lumMod val="60000"/>
                    <a:lumOff val="40000"/>
                  </a:schemeClr>
                </a:gs>
                <a:gs pos="100000">
                  <a:schemeClr val="accent1">
                    <a:alpha val="96000"/>
                  </a:schemeClr>
                </a:gs>
              </a:gsLst>
              <a:lin ang="2700000" scaled="0"/>
            </a:gradFill>
            <a:miter/>
          </a:ln>
          <a:effectLst>
            <a:outerShdw blurRad="127000" dist="38100" dir="270000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8" name="图片 7"/>
          <p:cNvPicPr>
            <a:picLocks noChangeAspect="1"/>
          </p:cNvPicPr>
          <p:nvPr/>
        </p:nvPicPr>
        <p:blipFill>
          <a:blip r:embed="rId1">
            <a:alphaModFix amt="100000"/>
          </a:blip>
          <a:srcRect l="21978" r="21978"/>
          <a:stretch>
            <a:fillRect/>
          </a:stretch>
        </p:blipFill>
        <p:spPr>
          <a:xfrm>
            <a:off x="7558628" y="1169886"/>
            <a:ext cx="2009604" cy="2009604"/>
          </a:xfrm>
          <a:custGeom>
            <a:avLst/>
            <a:gdLst>
              <a:gd name="connsiteX0" fmla="*/ 690737 w 1381474"/>
              <a:gd name="connsiteY0" fmla="*/ 0 h 1381474"/>
              <a:gd name="connsiteX1" fmla="*/ 1381474 w 1381474"/>
              <a:gd name="connsiteY1" fmla="*/ 690737 h 1381474"/>
              <a:gd name="connsiteX2" fmla="*/ 690737 w 1381474"/>
              <a:gd name="connsiteY2" fmla="*/ 1381474 h 1381474"/>
              <a:gd name="connsiteX3" fmla="*/ 0 w 1381474"/>
              <a:gd name="connsiteY3" fmla="*/ 690737 h 1381474"/>
              <a:gd name="connsiteX4" fmla="*/ 690737 w 1381474"/>
              <a:gd name="connsiteY4" fmla="*/ 0 h 1381474"/>
            </a:gdLst>
            <a:ahLst/>
            <a:cxnLst/>
            <a:rect l="l" t="t" r="r" b="b"/>
            <a:pathLst>
              <a:path w="1381474" h="1381474">
                <a:moveTo>
                  <a:pt x="690737" y="0"/>
                </a:moveTo>
                <a:cubicBezTo>
                  <a:pt x="1072221" y="0"/>
                  <a:pt x="1381474" y="309253"/>
                  <a:pt x="1381474" y="690737"/>
                </a:cubicBezTo>
                <a:cubicBezTo>
                  <a:pt x="1381474" y="1072221"/>
                  <a:pt x="1072221" y="1381474"/>
                  <a:pt x="690737" y="1381474"/>
                </a:cubicBezTo>
                <a:cubicBezTo>
                  <a:pt x="309253" y="1381474"/>
                  <a:pt x="0" y="1072221"/>
                  <a:pt x="0" y="690737"/>
                </a:cubicBezTo>
                <a:cubicBezTo>
                  <a:pt x="0" y="309253"/>
                  <a:pt x="309253" y="0"/>
                  <a:pt x="690737" y="0"/>
                </a:cubicBezTo>
                <a:close/>
              </a:path>
            </a:pathLst>
          </a:custGeom>
          <a:noFill/>
          <a:ln>
            <a:noFill/>
          </a:ln>
        </p:spPr>
      </p:pic>
      <p:sp>
        <p:nvSpPr>
          <p:cNvPr id="9" name="标题 1"/>
          <p:cNvSpPr txBox="1"/>
          <p:nvPr/>
        </p:nvSpPr>
        <p:spPr>
          <a:xfrm>
            <a:off x="2200914" y="1770752"/>
            <a:ext cx="2315807" cy="2315807"/>
          </a:xfrm>
          <a:prstGeom prst="ellipse">
            <a:avLst/>
          </a:prstGeom>
          <a:solidFill>
            <a:schemeClr val="bg1"/>
          </a:solidFill>
          <a:ln w="127000" cap="sq">
            <a:gradFill>
              <a:gsLst>
                <a:gs pos="0">
                  <a:schemeClr val="accent1">
                    <a:lumMod val="60000"/>
                    <a:lumOff val="40000"/>
                  </a:schemeClr>
                </a:gs>
                <a:gs pos="100000">
                  <a:schemeClr val="accent1">
                    <a:alpha val="96000"/>
                  </a:schemeClr>
                </a:gs>
              </a:gsLst>
              <a:lin ang="2700000" scaled="0"/>
            </a:gradFill>
            <a:miter/>
          </a:ln>
          <a:effectLst>
            <a:outerShdw blurRad="127000" dist="38100" dir="270000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158616" y="5070738"/>
            <a:ext cx="4400402" cy="1229853"/>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CN Normal"/>
                <a:ea typeface="Source Han Sans CN Normal"/>
                <a:cs typeface="Source Han Sans CN Normal"/>
              </a:rPr>
              <a:t>知识图谱能够将旅游领域的各种知识，如景点、</a:t>
            </a:r>
            <a:r>
              <a:rPr kumimoji="1" lang="zh-CN" altLang="en-US" sz="1400">
                <a:ln w="12700">
                  <a:noFill/>
                </a:ln>
                <a:solidFill>
                  <a:srgbClr val="000000">
                    <a:alpha val="100000"/>
                  </a:srgbClr>
                </a:solidFill>
                <a:latin typeface="Source Han Sans CN Normal"/>
                <a:ea typeface="Source Han Sans CN Normal"/>
                <a:cs typeface="Source Han Sans CN Normal"/>
              </a:rPr>
              <a:t>区域</a:t>
            </a:r>
            <a:r>
              <a:rPr kumimoji="1" lang="en-US" altLang="zh-CN" sz="1400">
                <a:ln w="12700">
                  <a:noFill/>
                </a:ln>
                <a:solidFill>
                  <a:srgbClr val="000000">
                    <a:alpha val="100000"/>
                  </a:srgbClr>
                </a:solidFill>
                <a:latin typeface="Source Han Sans CN Normal"/>
                <a:ea typeface="Source Han Sans CN Normal"/>
                <a:cs typeface="Source Han Sans CN Normal"/>
              </a:rPr>
              <a:t>、美食、交通等，以结构化的方式组织起来，清晰地展示实体之间的关系，为推荐提供丰富的语义信息，实现更精准、智能的推荐。</a:t>
            </a:r>
            <a:endParaRPr kumimoji="1" lang="zh-CN" altLang="en-US"/>
          </a:p>
        </p:txBody>
      </p:sp>
      <p:pic>
        <p:nvPicPr>
          <p:cNvPr id="11" name="图片 10"/>
          <p:cNvPicPr>
            <a:picLocks noChangeAspect="1"/>
          </p:cNvPicPr>
          <p:nvPr/>
        </p:nvPicPr>
        <p:blipFill>
          <a:blip r:embed="rId2">
            <a:alphaModFix amt="100000"/>
          </a:blip>
          <a:srcRect l="21978" r="21978"/>
          <a:stretch>
            <a:fillRect/>
          </a:stretch>
        </p:blipFill>
        <p:spPr>
          <a:xfrm>
            <a:off x="2354015" y="1923853"/>
            <a:ext cx="2009604" cy="2009604"/>
          </a:xfrm>
          <a:custGeom>
            <a:avLst/>
            <a:gdLst>
              <a:gd name="connsiteX0" fmla="*/ 690737 w 1381474"/>
              <a:gd name="connsiteY0" fmla="*/ 0 h 1381474"/>
              <a:gd name="connsiteX1" fmla="*/ 1381474 w 1381474"/>
              <a:gd name="connsiteY1" fmla="*/ 690737 h 1381474"/>
              <a:gd name="connsiteX2" fmla="*/ 690737 w 1381474"/>
              <a:gd name="connsiteY2" fmla="*/ 1381474 h 1381474"/>
              <a:gd name="connsiteX3" fmla="*/ 0 w 1381474"/>
              <a:gd name="connsiteY3" fmla="*/ 690737 h 1381474"/>
              <a:gd name="connsiteX4" fmla="*/ 690737 w 1381474"/>
              <a:gd name="connsiteY4" fmla="*/ 0 h 1381474"/>
            </a:gdLst>
            <a:ahLst/>
            <a:cxnLst/>
            <a:rect l="l" t="t" r="r" b="b"/>
            <a:pathLst>
              <a:path w="1381474" h="1381474">
                <a:moveTo>
                  <a:pt x="690737" y="0"/>
                </a:moveTo>
                <a:cubicBezTo>
                  <a:pt x="1072221" y="0"/>
                  <a:pt x="1381474" y="309253"/>
                  <a:pt x="1381474" y="690737"/>
                </a:cubicBezTo>
                <a:cubicBezTo>
                  <a:pt x="1381474" y="1072221"/>
                  <a:pt x="1072221" y="1381474"/>
                  <a:pt x="690737" y="1381474"/>
                </a:cubicBezTo>
                <a:cubicBezTo>
                  <a:pt x="309253" y="1381474"/>
                  <a:pt x="0" y="1072221"/>
                  <a:pt x="0" y="690737"/>
                </a:cubicBezTo>
                <a:cubicBezTo>
                  <a:pt x="0" y="309253"/>
                  <a:pt x="309253" y="0"/>
                  <a:pt x="690737" y="0"/>
                </a:cubicBezTo>
                <a:close/>
              </a:path>
            </a:pathLst>
          </a:custGeom>
          <a:noFill/>
          <a:ln>
            <a:noFill/>
          </a:ln>
        </p:spPr>
      </p:pic>
      <p:sp>
        <p:nvSpPr>
          <p:cNvPr id="12"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知识图谱与表检索增强的创新点</a:t>
            </a:r>
            <a:endParaRPr kumimoji="1" lang="zh-CN" altLang="en-US"/>
          </a:p>
        </p:txBody>
      </p:sp>
      <p:sp>
        <p:nvSpPr>
          <p:cNvPr id="13"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6395" y="1130301"/>
            <a:ext cx="9137569" cy="4930980"/>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777440" y="771807"/>
            <a:ext cx="5051308" cy="5696144"/>
          </a:xfrm>
          <a:custGeom>
            <a:avLst/>
            <a:gdLst>
              <a:gd name="connsiteX0" fmla="*/ 5044445 w 5051308"/>
              <a:gd name="connsiteY0" fmla="*/ 1627540 h 5696144"/>
              <a:gd name="connsiteX1" fmla="*/ 4833372 w 5051308"/>
              <a:gd name="connsiteY1" fmla="*/ 1264066 h 5696144"/>
              <a:gd name="connsiteX2" fmla="*/ 2727966 w 5051308"/>
              <a:gd name="connsiteY2" fmla="*/ 55534 h 5696144"/>
              <a:gd name="connsiteX3" fmla="*/ 2308104 w 5051308"/>
              <a:gd name="connsiteY3" fmla="*/ 57058 h 5696144"/>
              <a:gd name="connsiteX4" fmla="*/ 208793 w 5051308"/>
              <a:gd name="connsiteY4" fmla="*/ 1276258 h 5696144"/>
              <a:gd name="connsiteX5" fmla="*/ 5 w 5051308"/>
              <a:gd name="connsiteY5" fmla="*/ 1640494 h 5696144"/>
              <a:gd name="connsiteX6" fmla="*/ 6101 w 5051308"/>
              <a:gd name="connsiteY6" fmla="*/ 4068226 h 5696144"/>
              <a:gd name="connsiteX7" fmla="*/ 217175 w 5051308"/>
              <a:gd name="connsiteY7" fmla="*/ 4431700 h 5696144"/>
              <a:gd name="connsiteX8" fmla="*/ 2323344 w 5051308"/>
              <a:gd name="connsiteY8" fmla="*/ 5640232 h 5696144"/>
              <a:gd name="connsiteX9" fmla="*/ 2743206 w 5051308"/>
              <a:gd name="connsiteY9" fmla="*/ 5639470 h 5696144"/>
              <a:gd name="connsiteX10" fmla="*/ 4842515 w 5051308"/>
              <a:gd name="connsiteY10" fmla="*/ 4420270 h 5696144"/>
              <a:gd name="connsiteX11" fmla="*/ 5051304 w 5051308"/>
              <a:gd name="connsiteY11" fmla="*/ 4056034 h 5696144"/>
              <a:gd name="connsiteX12" fmla="*/ 5044445 w 5051308"/>
              <a:gd name="connsiteY12" fmla="*/ 1627540 h 5696144"/>
            </a:gdLst>
            <a:ahLst/>
            <a:cxnLst/>
            <a:rect l="l" t="t" r="r" b="b"/>
            <a:pathLst>
              <a:path w="5051308" h="5696144">
                <a:moveTo>
                  <a:pt x="5044445" y="1627540"/>
                </a:moveTo>
                <a:cubicBezTo>
                  <a:pt x="5044445" y="1477426"/>
                  <a:pt x="4963674" y="1338742"/>
                  <a:pt x="4833372" y="1264066"/>
                </a:cubicBezTo>
                <a:lnTo>
                  <a:pt x="2727966" y="55534"/>
                </a:lnTo>
                <a:cubicBezTo>
                  <a:pt x="2597664" y="-19142"/>
                  <a:pt x="2437644" y="-18380"/>
                  <a:pt x="2308104" y="57058"/>
                </a:cubicBezTo>
                <a:lnTo>
                  <a:pt x="208793" y="1276258"/>
                </a:lnTo>
                <a:cubicBezTo>
                  <a:pt x="79253" y="1351696"/>
                  <a:pt x="-757" y="1490380"/>
                  <a:pt x="5" y="1640494"/>
                </a:cubicBezTo>
                <a:lnTo>
                  <a:pt x="6101" y="4068226"/>
                </a:lnTo>
                <a:cubicBezTo>
                  <a:pt x="6101" y="4218340"/>
                  <a:pt x="86873" y="4357024"/>
                  <a:pt x="217175" y="4431700"/>
                </a:cubicBezTo>
                <a:lnTo>
                  <a:pt x="2323344" y="5640232"/>
                </a:lnTo>
                <a:cubicBezTo>
                  <a:pt x="2453646" y="5714908"/>
                  <a:pt x="2613666" y="5714908"/>
                  <a:pt x="2743206" y="5639470"/>
                </a:cubicBezTo>
                <a:lnTo>
                  <a:pt x="4842515" y="4420270"/>
                </a:lnTo>
                <a:cubicBezTo>
                  <a:pt x="4972055" y="4344832"/>
                  <a:pt x="5052065" y="4206148"/>
                  <a:pt x="5051304" y="4056034"/>
                </a:cubicBezTo>
                <a:lnTo>
                  <a:pt x="5044445" y="1627540"/>
                </a:lnTo>
                <a:close/>
              </a:path>
            </a:pathLst>
          </a:custGeom>
          <a:gradFill>
            <a:gsLst>
              <a:gs pos="0">
                <a:schemeClr val="accent2"/>
              </a:gs>
              <a:gs pos="100000">
                <a:schemeClr val="accent2">
                  <a:lumMod val="60000"/>
                  <a:lumOff val="40000"/>
                </a:schemeClr>
              </a:gs>
            </a:gsLst>
            <a:lin ang="0" scaled="0"/>
          </a:gradFill>
          <a:ln w="7620" cap="flat">
            <a:noFill/>
            <a:miter/>
          </a:ln>
        </p:spPr>
        <p:txBody>
          <a:bodyPr vert="horz" wrap="square" lIns="91440" tIns="45720" rIns="91440" bIns="45720" rtlCol="0" anchor="ctr"/>
          <a:lstStyle/>
          <a:p>
            <a:pPr algn="l">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6967021" y="987791"/>
            <a:ext cx="4668583" cy="5264562"/>
          </a:xfrm>
          <a:custGeom>
            <a:avLst/>
            <a:gdLst>
              <a:gd name="connsiteX0" fmla="*/ 2326985 w 4668583"/>
              <a:gd name="connsiteY0" fmla="*/ 4 h 5264562"/>
              <a:gd name="connsiteX1" fmla="*/ 2521274 w 4668583"/>
              <a:gd name="connsiteY1" fmla="*/ 51327 h 5264562"/>
              <a:gd name="connsiteX2" fmla="*/ 4467159 w 4668583"/>
              <a:gd name="connsiteY2" fmla="*/ 1168292 h 5264562"/>
              <a:gd name="connsiteX3" fmla="*/ 4662240 w 4668583"/>
              <a:gd name="connsiteY3" fmla="*/ 1504226 h 5264562"/>
              <a:gd name="connsiteX4" fmla="*/ 4668579 w 4668583"/>
              <a:gd name="connsiteY4" fmla="*/ 3748719 h 5264562"/>
              <a:gd name="connsiteX5" fmla="*/ 4475610 w 4668583"/>
              <a:gd name="connsiteY5" fmla="*/ 4085358 h 5264562"/>
              <a:gd name="connsiteX6" fmla="*/ 2535360 w 4668583"/>
              <a:gd name="connsiteY6" fmla="*/ 5212182 h 5264562"/>
              <a:gd name="connsiteX7" fmla="*/ 2147309 w 4668583"/>
              <a:gd name="connsiteY7" fmla="*/ 5212887 h 5264562"/>
              <a:gd name="connsiteX8" fmla="*/ 200721 w 4668583"/>
              <a:gd name="connsiteY8" fmla="*/ 4095922 h 5264562"/>
              <a:gd name="connsiteX9" fmla="*/ 5639 w 4668583"/>
              <a:gd name="connsiteY9" fmla="*/ 3759987 h 5264562"/>
              <a:gd name="connsiteX10" fmla="*/ 5 w 4668583"/>
              <a:gd name="connsiteY10" fmla="*/ 1516199 h 5264562"/>
              <a:gd name="connsiteX11" fmla="*/ 192974 w 4668583"/>
              <a:gd name="connsiteY11" fmla="*/ 1179560 h 5264562"/>
              <a:gd name="connsiteX12" fmla="*/ 2133224 w 4668583"/>
              <a:gd name="connsiteY12" fmla="*/ 52736 h 5264562"/>
              <a:gd name="connsiteX13" fmla="*/ 2326985 w 4668583"/>
              <a:gd name="connsiteY13" fmla="*/ 4 h 5264562"/>
            </a:gdLst>
            <a:ahLst/>
            <a:cxnLst/>
            <a:rect l="l" t="t" r="r" b="b"/>
            <a:pathLst>
              <a:path w="4668583" h="5264562">
                <a:moveTo>
                  <a:pt x="2326985" y="4"/>
                </a:moveTo>
                <a:cubicBezTo>
                  <a:pt x="2393978" y="-260"/>
                  <a:pt x="2461059" y="16818"/>
                  <a:pt x="2521274" y="51327"/>
                </a:cubicBezTo>
                <a:lnTo>
                  <a:pt x="4467159" y="1168292"/>
                </a:lnTo>
                <a:cubicBezTo>
                  <a:pt x="4587588" y="1237310"/>
                  <a:pt x="4662240" y="1365486"/>
                  <a:pt x="4662240" y="1504226"/>
                </a:cubicBezTo>
                <a:lnTo>
                  <a:pt x="4668579" y="3748719"/>
                </a:lnTo>
                <a:cubicBezTo>
                  <a:pt x="4669283" y="3887460"/>
                  <a:pt x="4595335" y="4015636"/>
                  <a:pt x="4475610" y="4085358"/>
                </a:cubicBezTo>
                <a:lnTo>
                  <a:pt x="2535360" y="5212182"/>
                </a:lnTo>
                <a:cubicBezTo>
                  <a:pt x="2415635" y="5281905"/>
                  <a:pt x="2267739" y="5281905"/>
                  <a:pt x="2147309" y="5212887"/>
                </a:cubicBezTo>
                <a:lnTo>
                  <a:pt x="200721" y="4095922"/>
                </a:lnTo>
                <a:cubicBezTo>
                  <a:pt x="80291" y="4026904"/>
                  <a:pt x="5639" y="3898728"/>
                  <a:pt x="5639" y="3759987"/>
                </a:cubicBezTo>
                <a:lnTo>
                  <a:pt x="5" y="1516199"/>
                </a:lnTo>
                <a:cubicBezTo>
                  <a:pt x="-699" y="1377459"/>
                  <a:pt x="73249" y="1249282"/>
                  <a:pt x="192974" y="1179560"/>
                </a:cubicBezTo>
                <a:lnTo>
                  <a:pt x="2133224" y="52736"/>
                </a:lnTo>
                <a:cubicBezTo>
                  <a:pt x="2193087" y="17875"/>
                  <a:pt x="2259992" y="268"/>
                  <a:pt x="2326985" y="4"/>
                </a:cubicBezTo>
                <a:close/>
              </a:path>
            </a:pathLst>
          </a:custGeom>
          <a:noFill/>
          <a:ln>
            <a:noFill/>
          </a:ln>
        </p:spPr>
      </p:pic>
      <p:sp>
        <p:nvSpPr>
          <p:cNvPr id="7" name="标题 1"/>
          <p:cNvSpPr txBox="1"/>
          <p:nvPr/>
        </p:nvSpPr>
        <p:spPr>
          <a:xfrm>
            <a:off x="10182782" y="5375524"/>
            <a:ext cx="3351025" cy="3778807"/>
          </a:xfrm>
          <a:custGeom>
            <a:avLst/>
            <a:gdLst>
              <a:gd name="connsiteX0" fmla="*/ 3346472 w 3351025"/>
              <a:gd name="connsiteY0" fmla="*/ 1079706 h 3778807"/>
              <a:gd name="connsiteX1" fmla="*/ 3206447 w 3351025"/>
              <a:gd name="connsiteY1" fmla="*/ 838578 h 3778807"/>
              <a:gd name="connsiteX2" fmla="*/ 1809725 w 3351025"/>
              <a:gd name="connsiteY2" fmla="*/ 36841 h 3778807"/>
              <a:gd name="connsiteX3" fmla="*/ 1531190 w 3351025"/>
              <a:gd name="connsiteY3" fmla="*/ 37852 h 3778807"/>
              <a:gd name="connsiteX4" fmla="*/ 138513 w 3351025"/>
              <a:gd name="connsiteY4" fmla="*/ 846666 h 3778807"/>
              <a:gd name="connsiteX5" fmla="*/ 4 w 3351025"/>
              <a:gd name="connsiteY5" fmla="*/ 1088300 h 3778807"/>
              <a:gd name="connsiteX6" fmla="*/ 4048 w 3351025"/>
              <a:gd name="connsiteY6" fmla="*/ 2698851 h 3778807"/>
              <a:gd name="connsiteX7" fmla="*/ 144074 w 3351025"/>
              <a:gd name="connsiteY7" fmla="*/ 2939979 h 3778807"/>
              <a:gd name="connsiteX8" fmla="*/ 1541300 w 3351025"/>
              <a:gd name="connsiteY8" fmla="*/ 3741716 h 3778807"/>
              <a:gd name="connsiteX9" fmla="*/ 1819836 w 3351025"/>
              <a:gd name="connsiteY9" fmla="*/ 3741210 h 3778807"/>
              <a:gd name="connsiteX10" fmla="*/ 3212512 w 3351025"/>
              <a:gd name="connsiteY10" fmla="*/ 2932396 h 3778807"/>
              <a:gd name="connsiteX11" fmla="*/ 3351022 w 3351025"/>
              <a:gd name="connsiteY11" fmla="*/ 2690763 h 3778807"/>
              <a:gd name="connsiteX12" fmla="*/ 3346472 w 3351025"/>
              <a:gd name="connsiteY12" fmla="*/ 1079706 h 3778807"/>
            </a:gdLst>
            <a:ahLst/>
            <a:cxnLst/>
            <a:rect l="l" t="t" r="r" b="b"/>
            <a:pathLst>
              <a:path w="3351025" h="3778807">
                <a:moveTo>
                  <a:pt x="3346472" y="1079706"/>
                </a:moveTo>
                <a:cubicBezTo>
                  <a:pt x="3346472" y="980121"/>
                  <a:pt x="3292889" y="888118"/>
                  <a:pt x="3206447" y="838578"/>
                </a:cubicBezTo>
                <a:lnTo>
                  <a:pt x="1809725" y="36841"/>
                </a:lnTo>
                <a:cubicBezTo>
                  <a:pt x="1723283" y="-12699"/>
                  <a:pt x="1617127" y="-12193"/>
                  <a:pt x="1531190" y="37852"/>
                </a:cubicBezTo>
                <a:lnTo>
                  <a:pt x="138513" y="846666"/>
                </a:lnTo>
                <a:cubicBezTo>
                  <a:pt x="52577" y="896712"/>
                  <a:pt x="-502" y="988714"/>
                  <a:pt x="4" y="1088300"/>
                </a:cubicBezTo>
                <a:lnTo>
                  <a:pt x="4048" y="2698851"/>
                </a:lnTo>
                <a:cubicBezTo>
                  <a:pt x="4048" y="2798436"/>
                  <a:pt x="57632" y="2890439"/>
                  <a:pt x="144074" y="2939979"/>
                </a:cubicBezTo>
                <a:lnTo>
                  <a:pt x="1541300" y="3741716"/>
                </a:lnTo>
                <a:cubicBezTo>
                  <a:pt x="1627742" y="3791256"/>
                  <a:pt x="1733899" y="3791256"/>
                  <a:pt x="1819836" y="3741210"/>
                </a:cubicBezTo>
                <a:lnTo>
                  <a:pt x="3212512" y="2932396"/>
                </a:lnTo>
                <a:cubicBezTo>
                  <a:pt x="3298449" y="2882351"/>
                  <a:pt x="3351527" y="2790348"/>
                  <a:pt x="3351022" y="2690763"/>
                </a:cubicBezTo>
                <a:lnTo>
                  <a:pt x="3346472" y="1079706"/>
                </a:lnTo>
                <a:close/>
              </a:path>
            </a:pathLst>
          </a:custGeom>
          <a:gradFill>
            <a:gsLst>
              <a:gs pos="0">
                <a:schemeClr val="accent1">
                  <a:lumMod val="60000"/>
                  <a:lumOff val="40000"/>
                </a:schemeClr>
              </a:gs>
              <a:gs pos="100000">
                <a:schemeClr val="accent1">
                  <a:lumMod val="60000"/>
                  <a:lumOff val="40000"/>
                  <a:alpha val="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9721945" y="-3072804"/>
            <a:ext cx="4291280" cy="4839093"/>
          </a:xfrm>
          <a:custGeom>
            <a:avLst/>
            <a:gdLst>
              <a:gd name="connsiteX0" fmla="*/ 4285450 w 4291280"/>
              <a:gd name="connsiteY0" fmla="*/ 1382658 h 4839093"/>
              <a:gd name="connsiteX1" fmla="*/ 4106135 w 4291280"/>
              <a:gd name="connsiteY1" fmla="*/ 1073873 h 4839093"/>
              <a:gd name="connsiteX2" fmla="*/ 2317511 w 4291280"/>
              <a:gd name="connsiteY2" fmla="*/ 47178 h 4839093"/>
              <a:gd name="connsiteX3" fmla="*/ 1960823 w 4291280"/>
              <a:gd name="connsiteY3" fmla="*/ 48473 h 4839093"/>
              <a:gd name="connsiteX4" fmla="*/ 177378 w 4291280"/>
              <a:gd name="connsiteY4" fmla="*/ 1084230 h 4839093"/>
              <a:gd name="connsiteX5" fmla="*/ 5 w 4291280"/>
              <a:gd name="connsiteY5" fmla="*/ 1393663 h 4839093"/>
              <a:gd name="connsiteX6" fmla="*/ 5183 w 4291280"/>
              <a:gd name="connsiteY6" fmla="*/ 3456114 h 4839093"/>
              <a:gd name="connsiteX7" fmla="*/ 184499 w 4291280"/>
              <a:gd name="connsiteY7" fmla="*/ 3764899 h 4839093"/>
              <a:gd name="connsiteX8" fmla="*/ 1973769 w 4291280"/>
              <a:gd name="connsiteY8" fmla="*/ 4791594 h 4839093"/>
              <a:gd name="connsiteX9" fmla="*/ 2330458 w 4291280"/>
              <a:gd name="connsiteY9" fmla="*/ 4790946 h 4839093"/>
              <a:gd name="connsiteX10" fmla="*/ 4113903 w 4291280"/>
              <a:gd name="connsiteY10" fmla="*/ 3755189 h 4839093"/>
              <a:gd name="connsiteX11" fmla="*/ 4291276 w 4291280"/>
              <a:gd name="connsiteY11" fmla="*/ 3445757 h 4839093"/>
              <a:gd name="connsiteX12" fmla="*/ 4285450 w 4291280"/>
              <a:gd name="connsiteY12" fmla="*/ 1382658 h 4839093"/>
            </a:gdLst>
            <a:ahLst/>
            <a:cxnLst/>
            <a:rect l="l" t="t" r="r" b="b"/>
            <a:pathLst>
              <a:path w="4291280" h="4839093">
                <a:moveTo>
                  <a:pt x="4285450" y="1382658"/>
                </a:moveTo>
                <a:cubicBezTo>
                  <a:pt x="4285450" y="1255130"/>
                  <a:pt x="4216831" y="1137313"/>
                  <a:pt x="4106135" y="1073873"/>
                </a:cubicBezTo>
                <a:lnTo>
                  <a:pt x="2317511" y="47178"/>
                </a:lnTo>
                <a:cubicBezTo>
                  <a:pt x="2206815" y="-16262"/>
                  <a:pt x="2070872" y="-15615"/>
                  <a:pt x="1960823" y="48473"/>
                </a:cubicBezTo>
                <a:lnTo>
                  <a:pt x="177378" y="1084230"/>
                </a:lnTo>
                <a:cubicBezTo>
                  <a:pt x="67329" y="1148318"/>
                  <a:pt x="-643" y="1266135"/>
                  <a:pt x="5" y="1393663"/>
                </a:cubicBezTo>
                <a:lnTo>
                  <a:pt x="5183" y="3456114"/>
                </a:lnTo>
                <a:cubicBezTo>
                  <a:pt x="5183" y="3583642"/>
                  <a:pt x="73802" y="3701459"/>
                  <a:pt x="184499" y="3764899"/>
                </a:cubicBezTo>
                <a:lnTo>
                  <a:pt x="1973769" y="4791594"/>
                </a:lnTo>
                <a:cubicBezTo>
                  <a:pt x="2084466" y="4855034"/>
                  <a:pt x="2220409" y="4855034"/>
                  <a:pt x="2330458" y="4790946"/>
                </a:cubicBezTo>
                <a:lnTo>
                  <a:pt x="4113903" y="3755189"/>
                </a:lnTo>
                <a:cubicBezTo>
                  <a:pt x="4223952" y="3691102"/>
                  <a:pt x="4291924" y="3573284"/>
                  <a:pt x="4291276" y="3445757"/>
                </a:cubicBezTo>
                <a:lnTo>
                  <a:pt x="4285450" y="1382658"/>
                </a:lnTo>
                <a:close/>
              </a:path>
            </a:pathLst>
          </a:custGeom>
          <a:gradFill>
            <a:gsLst>
              <a:gs pos="0">
                <a:schemeClr val="accent1"/>
              </a:gs>
              <a:gs pos="100000">
                <a:schemeClr val="accent1">
                  <a:lumMod val="20000"/>
                  <a:lumOff val="80000"/>
                  <a:alpha val="4400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3635" y="3465998"/>
            <a:ext cx="935682" cy="1055128"/>
          </a:xfrm>
          <a:custGeom>
            <a:avLst/>
            <a:gdLst>
              <a:gd name="connsiteX0" fmla="*/ 934411 w 935682"/>
              <a:gd name="connsiteY0" fmla="*/ 301478 h 1055128"/>
              <a:gd name="connsiteX1" fmla="*/ 895312 w 935682"/>
              <a:gd name="connsiteY1" fmla="*/ 234150 h 1055128"/>
              <a:gd name="connsiteX2" fmla="*/ 505316 w 935682"/>
              <a:gd name="connsiteY2" fmla="*/ 10287 h 1055128"/>
              <a:gd name="connsiteX3" fmla="*/ 427543 w 935682"/>
              <a:gd name="connsiteY3" fmla="*/ 10569 h 1055128"/>
              <a:gd name="connsiteX4" fmla="*/ 38676 w 935682"/>
              <a:gd name="connsiteY4" fmla="*/ 236408 h 1055128"/>
              <a:gd name="connsiteX5" fmla="*/ 1 w 935682"/>
              <a:gd name="connsiteY5" fmla="*/ 303878 h 1055128"/>
              <a:gd name="connsiteX6" fmla="*/ 1130 w 935682"/>
              <a:gd name="connsiteY6" fmla="*/ 753580 h 1055128"/>
              <a:gd name="connsiteX7" fmla="*/ 40229 w 935682"/>
              <a:gd name="connsiteY7" fmla="*/ 820908 h 1055128"/>
              <a:gd name="connsiteX8" fmla="*/ 430366 w 935682"/>
              <a:gd name="connsiteY8" fmla="*/ 1044772 h 1055128"/>
              <a:gd name="connsiteX9" fmla="*/ 508139 w 935682"/>
              <a:gd name="connsiteY9" fmla="*/ 1044630 h 1055128"/>
              <a:gd name="connsiteX10" fmla="*/ 897006 w 935682"/>
              <a:gd name="connsiteY10" fmla="*/ 818791 h 1055128"/>
              <a:gd name="connsiteX11" fmla="*/ 935681 w 935682"/>
              <a:gd name="connsiteY11" fmla="*/ 751322 h 1055128"/>
              <a:gd name="connsiteX12" fmla="*/ 934411 w 935682"/>
              <a:gd name="connsiteY12" fmla="*/ 301478 h 1055128"/>
            </a:gdLst>
            <a:ahLst/>
            <a:cxnLst/>
            <a:rect l="l" t="t" r="r" b="b"/>
            <a:pathLst>
              <a:path w="935682" h="1055128">
                <a:moveTo>
                  <a:pt x="934411" y="301478"/>
                </a:moveTo>
                <a:cubicBezTo>
                  <a:pt x="934411" y="273672"/>
                  <a:pt x="919449" y="247983"/>
                  <a:pt x="895312" y="234150"/>
                </a:cubicBezTo>
                <a:lnTo>
                  <a:pt x="505316" y="10287"/>
                </a:lnTo>
                <a:cubicBezTo>
                  <a:pt x="481180" y="-3546"/>
                  <a:pt x="451538" y="-3405"/>
                  <a:pt x="427543" y="10569"/>
                </a:cubicBezTo>
                <a:lnTo>
                  <a:pt x="38676" y="236408"/>
                </a:lnTo>
                <a:cubicBezTo>
                  <a:pt x="14681" y="250382"/>
                  <a:pt x="-140" y="276071"/>
                  <a:pt x="1" y="303878"/>
                </a:cubicBezTo>
                <a:lnTo>
                  <a:pt x="1130" y="753580"/>
                </a:lnTo>
                <a:cubicBezTo>
                  <a:pt x="1130" y="781387"/>
                  <a:pt x="16092" y="807076"/>
                  <a:pt x="40229" y="820908"/>
                </a:cubicBezTo>
                <a:lnTo>
                  <a:pt x="430366" y="1044772"/>
                </a:lnTo>
                <a:cubicBezTo>
                  <a:pt x="454502" y="1058604"/>
                  <a:pt x="484144" y="1058604"/>
                  <a:pt x="508139" y="1044630"/>
                </a:cubicBezTo>
                <a:lnTo>
                  <a:pt x="897006" y="818791"/>
                </a:lnTo>
                <a:cubicBezTo>
                  <a:pt x="921001" y="804817"/>
                  <a:pt x="935822" y="779128"/>
                  <a:pt x="935681" y="751322"/>
                </a:cubicBezTo>
                <a:lnTo>
                  <a:pt x="934411" y="301478"/>
                </a:lnTo>
                <a:close/>
              </a:path>
            </a:pathLst>
          </a:custGeom>
          <a:gradFill>
            <a:gsLst>
              <a:gs pos="0">
                <a:schemeClr val="accent1">
                  <a:lumMod val="20000"/>
                  <a:lumOff val="80000"/>
                </a:schemeClr>
              </a:gs>
              <a:gs pos="100000">
                <a:schemeClr val="accent1">
                  <a:lumMod val="60000"/>
                  <a:lumOff val="40000"/>
                </a:schemeClr>
              </a:gs>
            </a:gsLst>
            <a:lin ang="5400000" scaled="0"/>
          </a:gradFill>
          <a:ln w="140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6499917" y="3566902"/>
            <a:ext cx="756730" cy="853332"/>
          </a:xfrm>
          <a:custGeom>
            <a:avLst/>
            <a:gdLst>
              <a:gd name="connsiteX0" fmla="*/ 755702 w 756730"/>
              <a:gd name="connsiteY0" fmla="*/ 243820 h 853332"/>
              <a:gd name="connsiteX1" fmla="*/ 724081 w 756730"/>
              <a:gd name="connsiteY1" fmla="*/ 189368 h 853332"/>
              <a:gd name="connsiteX2" fmla="*/ 408673 w 756730"/>
              <a:gd name="connsiteY2" fmla="*/ 8319 h 853332"/>
              <a:gd name="connsiteX3" fmla="*/ 345774 w 756730"/>
              <a:gd name="connsiteY3" fmla="*/ 8548 h 853332"/>
              <a:gd name="connsiteX4" fmla="*/ 31279 w 756730"/>
              <a:gd name="connsiteY4" fmla="*/ 191195 h 853332"/>
              <a:gd name="connsiteX5" fmla="*/ 1 w 756730"/>
              <a:gd name="connsiteY5" fmla="*/ 245760 h 853332"/>
              <a:gd name="connsiteX6" fmla="*/ 914 w 756730"/>
              <a:gd name="connsiteY6" fmla="*/ 609456 h 853332"/>
              <a:gd name="connsiteX7" fmla="*/ 32535 w 756730"/>
              <a:gd name="connsiteY7" fmla="*/ 663907 h 853332"/>
              <a:gd name="connsiteX8" fmla="*/ 348057 w 756730"/>
              <a:gd name="connsiteY8" fmla="*/ 844956 h 853332"/>
              <a:gd name="connsiteX9" fmla="*/ 410956 w 756730"/>
              <a:gd name="connsiteY9" fmla="*/ 844842 h 853332"/>
              <a:gd name="connsiteX10" fmla="*/ 725451 w 756730"/>
              <a:gd name="connsiteY10" fmla="*/ 662195 h 853332"/>
              <a:gd name="connsiteX11" fmla="*/ 756729 w 756730"/>
              <a:gd name="connsiteY11" fmla="*/ 607629 h 853332"/>
              <a:gd name="connsiteX12" fmla="*/ 755702 w 756730"/>
              <a:gd name="connsiteY12" fmla="*/ 243820 h 853332"/>
            </a:gdLst>
            <a:ahLst/>
            <a:cxnLst/>
            <a:rect l="l" t="t" r="r" b="b"/>
            <a:pathLst>
              <a:path w="756730" h="853332">
                <a:moveTo>
                  <a:pt x="755702" y="243820"/>
                </a:moveTo>
                <a:cubicBezTo>
                  <a:pt x="755702" y="221331"/>
                  <a:pt x="743602" y="200555"/>
                  <a:pt x="724081" y="189368"/>
                </a:cubicBezTo>
                <a:lnTo>
                  <a:pt x="408673" y="8319"/>
                </a:lnTo>
                <a:cubicBezTo>
                  <a:pt x="389153" y="-2868"/>
                  <a:pt x="365180" y="-2753"/>
                  <a:pt x="345774" y="8548"/>
                </a:cubicBezTo>
                <a:lnTo>
                  <a:pt x="31279" y="191195"/>
                </a:lnTo>
                <a:cubicBezTo>
                  <a:pt x="11873" y="202496"/>
                  <a:pt x="-113" y="223272"/>
                  <a:pt x="1" y="245760"/>
                </a:cubicBezTo>
                <a:lnTo>
                  <a:pt x="914" y="609456"/>
                </a:lnTo>
                <a:cubicBezTo>
                  <a:pt x="914" y="631944"/>
                  <a:pt x="13014" y="652720"/>
                  <a:pt x="32535" y="663907"/>
                </a:cubicBezTo>
                <a:lnTo>
                  <a:pt x="348057" y="844956"/>
                </a:lnTo>
                <a:cubicBezTo>
                  <a:pt x="367578" y="856143"/>
                  <a:pt x="391550" y="856143"/>
                  <a:pt x="410956" y="844842"/>
                </a:cubicBezTo>
                <a:lnTo>
                  <a:pt x="725451" y="662195"/>
                </a:lnTo>
                <a:cubicBezTo>
                  <a:pt x="744857" y="650894"/>
                  <a:pt x="756843" y="630118"/>
                  <a:pt x="756729" y="607629"/>
                </a:cubicBezTo>
                <a:lnTo>
                  <a:pt x="755702" y="243820"/>
                </a:lnTo>
                <a:close/>
              </a:path>
            </a:pathLst>
          </a:custGeom>
          <a:solidFill>
            <a:schemeClr val="accent1"/>
          </a:solidFill>
          <a:ln w="1131"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6698750" y="3827093"/>
            <a:ext cx="344111" cy="33300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2270" y="3261815"/>
            <a:ext cx="5402015" cy="1681937"/>
          </a:xfrm>
          <a:prstGeom prst="rect">
            <a:avLst/>
          </a:prstGeom>
          <a:noFill/>
          <a:ln>
            <a:noFill/>
          </a:ln>
        </p:spPr>
        <p:txBody>
          <a:bodyPr vert="horz" wrap="square" lIns="0" tIns="0" rIns="0" bIns="0" rtlCol="0" anchor="t"/>
          <a:lstStyle/>
          <a:p>
            <a:pPr algn="l">
              <a:lnSpc>
                <a:spcPct val="130000"/>
              </a:lnSpc>
            </a:pPr>
            <a:r>
              <a:rPr kumimoji="1" lang="en-US" altLang="zh-CN" sz="4200">
                <a:ln w="8890">
                  <a:noFill/>
                </a:ln>
                <a:solidFill>
                  <a:srgbClr val="262626">
                    <a:alpha val="100000"/>
                  </a:srgbClr>
                </a:solidFill>
                <a:latin typeface="Source Han Serif SC Regular"/>
                <a:ea typeface="Source Han Serif SC Regular"/>
                <a:cs typeface="Source Han Serif SC Regular"/>
              </a:rPr>
              <a:t>知识图谱技术解析</a:t>
            </a:r>
            <a:endParaRPr kumimoji="1" lang="zh-CN" altLang="en-US"/>
          </a:p>
        </p:txBody>
      </p:sp>
      <p:cxnSp>
        <p:nvCxnSpPr>
          <p:cNvPr id="13" name="标题 1"/>
          <p:cNvCxnSpPr/>
          <p:nvPr/>
        </p:nvCxnSpPr>
        <p:spPr>
          <a:xfrm>
            <a:off x="2608516" y="5476444"/>
            <a:ext cx="3429000" cy="0"/>
          </a:xfrm>
          <a:prstGeom prst="line">
            <a:avLst/>
          </a:prstGeom>
          <a:noFill/>
          <a:ln w="12700" cap="sq">
            <a:solidFill>
              <a:schemeClr val="bg1">
                <a:lumMod val="75000"/>
              </a:schemeClr>
            </a:solidFill>
            <a:prstDash val="dash"/>
            <a:miter/>
          </a:ln>
        </p:spPr>
      </p:cxnSp>
      <p:sp>
        <p:nvSpPr>
          <p:cNvPr id="14" name="标题 1"/>
          <p:cNvSpPr txBox="1"/>
          <p:nvPr/>
        </p:nvSpPr>
        <p:spPr>
          <a:xfrm>
            <a:off x="960061" y="5297370"/>
            <a:ext cx="1768406" cy="393829"/>
          </a:xfrm>
          <a:prstGeom prst="roundRect">
            <a:avLst>
              <a:gd name="adj" fmla="val 22777"/>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60061" y="5360374"/>
            <a:ext cx="1744934" cy="237004"/>
          </a:xfrm>
          <a:prstGeom prst="rect">
            <a:avLst/>
          </a:prstGeom>
          <a:noFill/>
          <a:ln>
            <a:noFill/>
          </a:ln>
        </p:spPr>
        <p:txBody>
          <a:bodyPr vert="horz" wrap="square" lIns="0" tIns="0" rIns="0" bIns="0" rtlCol="0" anchor="ctr"/>
          <a:lstStyle/>
          <a:p>
            <a:pPr algn="ctr">
              <a:lnSpc>
                <a:spcPct val="100000"/>
              </a:lnSpc>
            </a:pPr>
            <a:r>
              <a:rPr kumimoji="1" lang="en-US" altLang="zh-CN" sz="1400">
                <a:ln w="12700">
                  <a:noFill/>
                </a:ln>
                <a:solidFill>
                  <a:srgbClr val="FFFFFF">
                    <a:alpha val="100000"/>
                  </a:srgbClr>
                </a:solidFill>
                <a:latin typeface="Source Han Serif SC Regular"/>
                <a:ea typeface="Source Han Serif SC Regular"/>
                <a:cs typeface="Source Han Serif SC Regular"/>
              </a:rPr>
              <a:t>PowerPoint design</a:t>
            </a:r>
            <a:endParaRPr kumimoji="1" lang="zh-CN" altLang="en-US"/>
          </a:p>
        </p:txBody>
      </p:sp>
      <p:sp>
        <p:nvSpPr>
          <p:cNvPr id="16" name="标题 1"/>
          <p:cNvSpPr txBox="1"/>
          <p:nvPr/>
        </p:nvSpPr>
        <p:spPr>
          <a:xfrm>
            <a:off x="5067878" y="2603792"/>
            <a:ext cx="829728" cy="280275"/>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21570514">
            <a:off x="638191" y="726865"/>
            <a:ext cx="2323598" cy="562496"/>
          </a:xfrm>
          <a:prstGeom prst="round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1192756">
            <a:off x="640861" y="672153"/>
            <a:ext cx="2379472" cy="591671"/>
          </a:xfrm>
          <a:prstGeom prst="roundRect">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21192756">
            <a:off x="748941" y="1051585"/>
            <a:ext cx="80682" cy="806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361201">
            <a:off x="-41689" y="1050520"/>
            <a:ext cx="820987" cy="364103"/>
          </a:xfrm>
          <a:custGeom>
            <a:avLst/>
            <a:gdLst>
              <a:gd name="connsiteX0" fmla="*/ 820987 w 820987"/>
              <a:gd name="connsiteY0" fmla="*/ 0 h 364103"/>
              <a:gd name="connsiteX1" fmla="*/ 117602 w 820987"/>
              <a:gd name="connsiteY1" fmla="*/ 120580 h 364103"/>
              <a:gd name="connsiteX2" fmla="*/ 17119 w 820987"/>
              <a:gd name="connsiteY2" fmla="*/ 351692 h 364103"/>
              <a:gd name="connsiteX3" fmla="*/ 298473 w 820987"/>
              <a:gd name="connsiteY3" fmla="*/ 311499 h 364103"/>
              <a:gd name="connsiteX4" fmla="*/ 700407 w 820987"/>
              <a:gd name="connsiteY4" fmla="*/ 130628 h 364103"/>
            </a:gdLst>
            <a:ahLst/>
            <a:cxnLst/>
            <a:rect l="l" t="t" r="r" b="b"/>
            <a:pathLst>
              <a:path w="820987" h="364103">
                <a:moveTo>
                  <a:pt x="820987" y="0"/>
                </a:moveTo>
                <a:cubicBezTo>
                  <a:pt x="536283" y="30982"/>
                  <a:pt x="251580" y="61965"/>
                  <a:pt x="117602" y="120580"/>
                </a:cubicBezTo>
                <a:cubicBezTo>
                  <a:pt x="-16376" y="179195"/>
                  <a:pt x="-13026" y="319872"/>
                  <a:pt x="17119" y="351692"/>
                </a:cubicBezTo>
                <a:cubicBezTo>
                  <a:pt x="47264" y="383512"/>
                  <a:pt x="184592" y="348343"/>
                  <a:pt x="298473" y="311499"/>
                </a:cubicBezTo>
                <a:cubicBezTo>
                  <a:pt x="412354" y="274655"/>
                  <a:pt x="556380" y="202641"/>
                  <a:pt x="700407" y="130628"/>
                </a:cubicBezTo>
              </a:path>
            </a:pathLst>
          </a:custGeom>
          <a:noFill/>
          <a:ln w="19050" cap="sq">
            <a:solidFill>
              <a:schemeClr val="accent1">
                <a:lumMod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869600" y="1551022"/>
            <a:ext cx="2437622" cy="1744297"/>
          </a:xfrm>
          <a:prstGeom prst="rect">
            <a:avLst/>
          </a:prstGeom>
          <a:noFill/>
          <a:ln cap="sq">
            <a:noFill/>
          </a:ln>
          <a:effectLst/>
        </p:spPr>
        <p:txBody>
          <a:bodyPr vert="horz" wrap="square" lIns="0" tIns="0" rIns="0" bIns="0" rtlCol="0" anchor="b"/>
          <a:lstStyle/>
          <a:p>
            <a:pPr algn="r">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Part-</a:t>
            </a:r>
            <a:endParaRPr kumimoji="1" lang="zh-CN" altLang="en-US"/>
          </a:p>
        </p:txBody>
      </p:sp>
      <p:sp>
        <p:nvSpPr>
          <p:cNvPr id="22" name="标题 1"/>
          <p:cNvSpPr txBox="1"/>
          <p:nvPr/>
        </p:nvSpPr>
        <p:spPr>
          <a:xfrm>
            <a:off x="3404938" y="1130300"/>
            <a:ext cx="2108758" cy="2165019"/>
          </a:xfrm>
          <a:prstGeom prst="rect">
            <a:avLst/>
          </a:prstGeom>
          <a:noFill/>
          <a:ln cap="sq">
            <a:noFill/>
          </a:ln>
          <a:effectLst/>
        </p:spPr>
        <p:txBody>
          <a:bodyPr vert="horz" wrap="square" lIns="0" tIns="0" rIns="0" bIns="0" rtlCol="0" anchor="b"/>
          <a:lstStyle/>
          <a:p>
            <a:pPr algn="l">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02</a:t>
            </a:r>
            <a:endParaRPr kumimoji="1" lang="zh-CN" altLang="en-US"/>
          </a:p>
        </p:txBody>
      </p:sp>
      <p:sp>
        <p:nvSpPr>
          <p:cNvPr id="23" name="标题 1"/>
          <p:cNvSpPr txBox="1"/>
          <p:nvPr/>
        </p:nvSpPr>
        <p:spPr>
          <a:xfrm>
            <a:off x="10421856" y="5130428"/>
            <a:ext cx="986589" cy="986589"/>
          </a:xfrm>
          <a:prstGeom prst="ellipse">
            <a:avLst/>
          </a:prstGeom>
          <a:solidFill>
            <a:schemeClr val="bg1">
              <a:alpha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a:off x="10774705" y="5438484"/>
            <a:ext cx="429752" cy="370476"/>
          </a:xfrm>
          <a:prstGeom prst="triangle">
            <a:avLst/>
          </a:prstGeom>
          <a:solidFill>
            <a:schemeClr val="accent2"/>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21192756">
            <a:off x="994430" y="846834"/>
            <a:ext cx="1814767" cy="225356"/>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64791"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2089150"/>
            <a:ext cx="3240000" cy="3240000"/>
          </a:xfrm>
          <a:prstGeom prst="roundRect">
            <a:avLst>
              <a:gd name="adj" fmla="val 4605"/>
            </a:avLst>
          </a:prstGeom>
          <a:solidFill>
            <a:schemeClr val="bg1"/>
          </a:solidFill>
          <a:ln w="12700" cap="sq">
            <a:noFill/>
            <a:miter/>
          </a:ln>
          <a:effectLst>
            <a:outerShdw blurRad="254000" dist="101600" algn="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48400" y="2711716"/>
            <a:ext cx="2664000" cy="432000"/>
          </a:xfrm>
          <a:prstGeom prst="rect">
            <a:avLst/>
          </a:prstGeom>
          <a:noFill/>
          <a:ln cap="sq">
            <a:noFill/>
          </a:ln>
          <a:effectLst/>
        </p:spPr>
        <p:txBody>
          <a:bodyPr vert="horz" wrap="square" lIns="0" tIns="0" rIns="0" bIns="0" rtlCol="0" anchor="ctr"/>
          <a:lstStyle/>
          <a:p>
            <a:pPr algn="l">
              <a:lnSpc>
                <a:spcPct val="12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数据采集</a:t>
            </a:r>
            <a:endParaRPr kumimoji="1" lang="zh-CN" altLang="en-US"/>
          </a:p>
        </p:txBody>
      </p:sp>
      <p:sp>
        <p:nvSpPr>
          <p:cNvPr id="7" name="标题 1"/>
          <p:cNvSpPr txBox="1"/>
          <p:nvPr/>
        </p:nvSpPr>
        <p:spPr>
          <a:xfrm>
            <a:off x="948400" y="3234661"/>
            <a:ext cx="2664000" cy="1898031"/>
          </a:xfrm>
          <a:prstGeom prst="rect">
            <a:avLst/>
          </a:prstGeom>
          <a:noFill/>
          <a:ln cap="sq">
            <a:noFill/>
          </a:ln>
          <a:effectLst/>
        </p:spPr>
        <p:txBody>
          <a:bodyPr vert="horz" wrap="square" lIns="0" tIns="0" rIns="0" bIns="0" rtlCol="0" anchor="t"/>
          <a:lstStyle/>
          <a:p>
            <a:pPr algn="l">
              <a:lnSpc>
                <a:spcPct val="150000"/>
              </a:lnSpc>
            </a:pPr>
            <a:r>
              <a:rPr kumimoji="1" lang="en-US" altLang="zh-CN" sz="1045">
                <a:ln w="12700">
                  <a:noFill/>
                </a:ln>
                <a:solidFill>
                  <a:srgbClr val="595959">
                    <a:alpha val="100000"/>
                  </a:srgbClr>
                </a:solidFill>
                <a:latin typeface="Source Han Sans CN Normal"/>
                <a:ea typeface="Source Han Sans CN Normal"/>
                <a:cs typeface="Source Han Sans CN Normal"/>
              </a:rPr>
              <a:t>广泛收集旅游相关的多源数据，包括旅游平台（携程）的实时数据，用户分享的旅游经验、评论和照片；以及公开的地理信息数据、旅游攻略等。
运用网络爬虫技术，按照一定的规则和策略，自动从网页中提取所需的数据，并对数据进行初步的整理和存储，为后续的处理做准备。</a:t>
            </a:r>
            <a:endParaRPr kumimoji="1" lang="zh-CN" altLang="en-US"/>
          </a:p>
        </p:txBody>
      </p:sp>
      <p:sp>
        <p:nvSpPr>
          <p:cNvPr id="8" name="标题 1"/>
          <p:cNvSpPr txBox="1"/>
          <p:nvPr/>
        </p:nvSpPr>
        <p:spPr>
          <a:xfrm>
            <a:off x="948400" y="2451085"/>
            <a:ext cx="2664000" cy="220121"/>
          </a:xfrm>
          <a:prstGeom prst="rect">
            <a:avLst/>
          </a:prstGeom>
          <a:noFill/>
          <a:ln cap="sq">
            <a:noFill/>
          </a:ln>
          <a:effectLst/>
        </p:spPr>
        <p:txBody>
          <a:bodyPr vert="horz" wrap="square" lIns="0" tIns="0" rIns="0" bIns="0" rtlCol="0" anchor="ctr"/>
          <a:lstStyle/>
          <a:p>
            <a:pPr algn="l">
              <a:lnSpc>
                <a:spcPct val="100000"/>
              </a:lnSpc>
            </a:pPr>
            <a:r>
              <a:rPr kumimoji="1" lang="en-US" altLang="zh-CN" sz="1400">
                <a:ln w="12700">
                  <a:noFill/>
                </a:ln>
                <a:solidFill>
                  <a:srgbClr val="262626">
                    <a:alpha val="100000"/>
                  </a:srgbClr>
                </a:solidFill>
                <a:latin typeface="Source Han Sans CN Normal"/>
                <a:ea typeface="Source Han Sans CN Normal"/>
                <a:cs typeface="Source Han Sans CN Normal"/>
              </a:rPr>
              <a:t>PART 01</a:t>
            </a:r>
            <a:endParaRPr kumimoji="1" lang="zh-CN" altLang="en-US"/>
          </a:p>
        </p:txBody>
      </p:sp>
      <p:sp>
        <p:nvSpPr>
          <p:cNvPr id="9" name="标题 1"/>
          <p:cNvSpPr txBox="1"/>
          <p:nvPr/>
        </p:nvSpPr>
        <p:spPr>
          <a:xfrm>
            <a:off x="948400" y="1865578"/>
            <a:ext cx="437802" cy="379242"/>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1"/>
          </a:solidFill>
          <a:ln cap="sq">
            <a:noFill/>
          </a:ln>
          <a:effectLst/>
        </p:spPr>
        <p:txBody>
          <a:bodyPr vert="horz" wrap="square" lIns="91440" tIns="45720" rIns="91440" bIns="45720" rtlCol="0" anchor="t"/>
          <a:lstStyle/>
          <a:p>
            <a:pPr algn="l">
              <a:lnSpc>
                <a:spcPct val="100000"/>
              </a:lnSpc>
            </a:pPr>
            <a:endParaRPr kumimoji="1" lang="zh-CN" altLang="en-US"/>
          </a:p>
        </p:txBody>
      </p:sp>
      <p:sp>
        <p:nvSpPr>
          <p:cNvPr id="10" name="标题 1"/>
          <p:cNvSpPr txBox="1"/>
          <p:nvPr/>
        </p:nvSpPr>
        <p:spPr>
          <a:xfrm>
            <a:off x="4289650" y="1832200"/>
            <a:ext cx="3600000" cy="3600000"/>
          </a:xfrm>
          <a:prstGeom prst="roundRect">
            <a:avLst>
              <a:gd name="adj" fmla="val 4605"/>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577650" y="2500207"/>
            <a:ext cx="3024000" cy="432000"/>
          </a:xfrm>
          <a:prstGeom prst="rect">
            <a:avLst/>
          </a:prstGeom>
          <a:noFill/>
          <a:ln cap="sq">
            <a:noFill/>
          </a:ln>
          <a:effectLst/>
        </p:spPr>
        <p:txBody>
          <a:bodyPr vert="horz" wrap="square" lIns="0" tIns="0" rIns="0" bIns="0" rtlCol="0" anchor="ctr"/>
          <a:lstStyle/>
          <a:p>
            <a:pPr algn="l">
              <a:lnSpc>
                <a:spcPct val="120000"/>
              </a:lnSpc>
            </a:pPr>
            <a:r>
              <a:rPr kumimoji="1" lang="en-US" altLang="zh-CN" sz="1600">
                <a:ln w="12700">
                  <a:noFill/>
                </a:ln>
                <a:solidFill>
                  <a:srgbClr val="FFFFFF">
                    <a:alpha val="100000"/>
                  </a:srgbClr>
                </a:solidFill>
                <a:latin typeface="Source Han Sans CN Bold Bold"/>
                <a:ea typeface="Source Han Sans CN Bold Bold"/>
                <a:cs typeface="Source Han Sans CN Bold Bold"/>
              </a:rPr>
              <a:t>知识图谱模型构建</a:t>
            </a:r>
            <a:endParaRPr kumimoji="1" lang="en-US" altLang="zh-CN" sz="1600">
              <a:ln w="12700">
                <a:noFill/>
              </a:ln>
              <a:solidFill>
                <a:srgbClr val="FFFFFF">
                  <a:alpha val="100000"/>
                </a:srgbClr>
              </a:solidFill>
              <a:latin typeface="Source Han Sans CN Bold Bold"/>
              <a:ea typeface="Source Han Sans CN Bold Bold"/>
              <a:cs typeface="Source Han Sans CN Bold Bold"/>
            </a:endParaRPr>
          </a:p>
        </p:txBody>
      </p:sp>
      <p:sp>
        <p:nvSpPr>
          <p:cNvPr id="12" name="标题 1"/>
          <p:cNvSpPr txBox="1"/>
          <p:nvPr/>
        </p:nvSpPr>
        <p:spPr>
          <a:xfrm>
            <a:off x="4577650" y="3022495"/>
            <a:ext cx="3024000" cy="2110197"/>
          </a:xfrm>
          <a:prstGeom prst="rect">
            <a:avLst/>
          </a:prstGeom>
          <a:noFill/>
          <a:ln cap="sq">
            <a:noFill/>
          </a:ln>
          <a:effectLst/>
        </p:spPr>
        <p:txBody>
          <a:bodyPr vert="horz" wrap="square" lIns="0" tIns="0" rIns="0" bIns="0" rtlCol="0" anchor="t"/>
          <a:lstStyle/>
          <a:p>
            <a:pPr algn="l">
              <a:lnSpc>
                <a:spcPct val="150000"/>
              </a:lnSpc>
            </a:pPr>
            <a:r>
              <a:rPr kumimoji="1" lang="zh-CN" altLang="en-US" sz="1070">
                <a:ln w="12700">
                  <a:noFill/>
                </a:ln>
                <a:solidFill>
                  <a:srgbClr val="FFFFFF">
                    <a:alpha val="100000"/>
                  </a:srgbClr>
                </a:solidFill>
                <a:latin typeface="Source Han Sans CN Normal"/>
                <a:ea typeface="Source Han Sans CN Normal"/>
                <a:cs typeface="Source Han Sans CN Normal"/>
              </a:rPr>
              <a:t>基于</a:t>
            </a:r>
            <a:r>
              <a:rPr kumimoji="1" lang="en-US" altLang="zh-CN" sz="1070">
                <a:ln w="12700">
                  <a:noFill/>
                </a:ln>
                <a:solidFill>
                  <a:srgbClr val="FFFFFF">
                    <a:alpha val="100000"/>
                  </a:srgbClr>
                </a:solidFill>
                <a:latin typeface="Source Han Sans CN Normal"/>
                <a:ea typeface="Source Han Sans CN Normal"/>
                <a:cs typeface="Source Han Sans CN Normal"/>
              </a:rPr>
              <a:t> NetworkX </a:t>
            </a:r>
            <a:r>
              <a:rPr kumimoji="1" lang="zh-CN" altLang="en-US" sz="1070">
                <a:ln w="12700">
                  <a:noFill/>
                </a:ln>
                <a:solidFill>
                  <a:srgbClr val="FFFFFF">
                    <a:alpha val="100000"/>
                  </a:srgbClr>
                </a:solidFill>
                <a:latin typeface="Source Han Sans CN Normal"/>
                <a:ea typeface="Source Han Sans CN Normal"/>
                <a:cs typeface="Source Han Sans CN Normal"/>
              </a:rPr>
              <a:t>构建有向多重图，通过节点与边的分层设计实现知识的语义关联：</a:t>
            </a:r>
            <a:endParaRPr kumimoji="1" lang="zh-CN" altLang="en-US" sz="1070">
              <a:ln w="12700">
                <a:noFill/>
              </a:ln>
              <a:solidFill>
                <a:srgbClr val="FFFFFF">
                  <a:alpha val="100000"/>
                </a:srgbClr>
              </a:solidFill>
              <a:latin typeface="Source Han Sans CN Normal"/>
              <a:ea typeface="Source Han Sans CN Normal"/>
              <a:cs typeface="Source Han Sans CN Normal"/>
            </a:endParaRPr>
          </a:p>
          <a:p>
            <a:pPr algn="l">
              <a:lnSpc>
                <a:spcPct val="150000"/>
              </a:lnSpc>
            </a:pPr>
            <a:r>
              <a:rPr kumimoji="1" lang="en-US" altLang="zh-CN" sz="1070">
                <a:ln w="12700">
                  <a:noFill/>
                </a:ln>
                <a:solidFill>
                  <a:srgbClr val="FFFFFF">
                    <a:alpha val="100000"/>
                  </a:srgbClr>
                </a:solidFill>
                <a:latin typeface="Source Han Sans CN Normal"/>
                <a:ea typeface="Source Han Sans CN Normal"/>
                <a:cs typeface="Source Han Sans CN Normal"/>
              </a:rPr>
              <a:t>1.</a:t>
            </a:r>
            <a:r>
              <a:rPr kumimoji="1" lang="zh-CN" altLang="en-US" sz="1070">
                <a:ln w="12700">
                  <a:noFill/>
                </a:ln>
                <a:solidFill>
                  <a:srgbClr val="FFFFFF">
                    <a:alpha val="100000"/>
                  </a:srgbClr>
                </a:solidFill>
                <a:latin typeface="Source Han Sans CN Normal"/>
                <a:ea typeface="Source Han Sans CN Normal"/>
                <a:cs typeface="Source Han Sans CN Normal"/>
              </a:rPr>
              <a:t>节点类型与属性定义</a:t>
            </a:r>
            <a:r>
              <a:rPr kumimoji="1" lang="en-US" altLang="zh-CN" sz="1070">
                <a:ln w="12700">
                  <a:noFill/>
                </a:ln>
                <a:solidFill>
                  <a:srgbClr val="FFFFFF">
                    <a:alpha val="100000"/>
                  </a:srgbClr>
                </a:solidFill>
                <a:latin typeface="Source Han Sans CN Normal"/>
                <a:ea typeface="Source Han Sans CN Normal"/>
                <a:cs typeface="Source Han Sans CN Normal"/>
              </a:rPr>
              <a:t>：</a:t>
            </a:r>
            <a:r>
              <a:rPr kumimoji="1" lang="zh-CN" altLang="en-US" sz="1070">
                <a:ln w="12700">
                  <a:noFill/>
                </a:ln>
                <a:solidFill>
                  <a:srgbClr val="FFFFFF">
                    <a:alpha val="100000"/>
                  </a:srgbClr>
                </a:solidFill>
                <a:latin typeface="Source Han Sans CN Normal"/>
                <a:ea typeface="Source Han Sans CN Normal"/>
                <a:cs typeface="Source Han Sans CN Normal"/>
              </a:rPr>
              <a:t>景点节点</a:t>
            </a:r>
            <a:r>
              <a:rPr kumimoji="1" lang="en-US" altLang="zh-CN" sz="1070">
                <a:ln w="12700">
                  <a:noFill/>
                </a:ln>
                <a:solidFill>
                  <a:srgbClr val="FFFFFF">
                    <a:alpha val="100000"/>
                  </a:srgbClr>
                </a:solidFill>
                <a:latin typeface="Source Han Sans CN Normal"/>
                <a:ea typeface="Source Han Sans CN Normal"/>
                <a:cs typeface="Source Han Sans CN Normal"/>
              </a:rPr>
              <a:t>、</a:t>
            </a:r>
            <a:r>
              <a:rPr kumimoji="1" lang="zh-CN" altLang="en-US" sz="1070">
                <a:ln w="12700">
                  <a:noFill/>
                </a:ln>
                <a:solidFill>
                  <a:srgbClr val="FFFFFF">
                    <a:alpha val="100000"/>
                  </a:srgbClr>
                </a:solidFill>
                <a:latin typeface="Source Han Sans CN Normal"/>
                <a:ea typeface="Source Han Sans CN Normal"/>
                <a:cs typeface="Source Han Sans CN Normal"/>
              </a:rPr>
              <a:t>主题节点</a:t>
            </a:r>
            <a:r>
              <a:rPr kumimoji="1" lang="en-US" altLang="zh-CN" sz="1070">
                <a:ln w="12700">
                  <a:noFill/>
                </a:ln>
                <a:solidFill>
                  <a:srgbClr val="FFFFFF">
                    <a:alpha val="100000"/>
                  </a:srgbClr>
                </a:solidFill>
                <a:latin typeface="Source Han Sans CN Normal"/>
                <a:ea typeface="Source Han Sans CN Normal"/>
                <a:cs typeface="Source Han Sans CN Normal"/>
              </a:rPr>
              <a:t>、</a:t>
            </a:r>
            <a:endParaRPr kumimoji="1" lang="en-US" altLang="zh-CN" sz="1070">
              <a:ln w="12700">
                <a:noFill/>
              </a:ln>
              <a:solidFill>
                <a:srgbClr val="FFFFFF">
                  <a:alpha val="100000"/>
                </a:srgbClr>
              </a:solidFill>
              <a:latin typeface="Source Han Sans CN Normal"/>
              <a:ea typeface="Source Han Sans CN Normal"/>
              <a:cs typeface="Source Han Sans CN Normal"/>
            </a:endParaRPr>
          </a:p>
          <a:p>
            <a:pPr algn="l">
              <a:lnSpc>
                <a:spcPct val="150000"/>
              </a:lnSpc>
            </a:pPr>
            <a:r>
              <a:rPr kumimoji="1" lang="zh-CN" altLang="en-US" sz="1070">
                <a:ln w="12700">
                  <a:noFill/>
                </a:ln>
                <a:solidFill>
                  <a:srgbClr val="FFFFFF">
                    <a:alpha val="100000"/>
                  </a:srgbClr>
                </a:solidFill>
                <a:latin typeface="Source Han Sans CN Normal"/>
                <a:ea typeface="Source Han Sans CN Normal"/>
                <a:cs typeface="Source Han Sans CN Normal"/>
              </a:rPr>
              <a:t>人群节点、</a:t>
            </a:r>
            <a:r>
              <a:rPr kumimoji="1" lang="zh-CN" altLang="en-US" sz="1070">
                <a:ln w="12700">
                  <a:noFill/>
                </a:ln>
                <a:solidFill>
                  <a:srgbClr val="FFFFFF">
                    <a:alpha val="100000"/>
                  </a:srgbClr>
                </a:solidFill>
                <a:latin typeface="Source Han Sans CN Normal"/>
                <a:ea typeface="Source Han Sans CN Normal"/>
                <a:cs typeface="Source Han Sans CN Normal"/>
              </a:rPr>
              <a:t>区域节点</a:t>
            </a:r>
            <a:endParaRPr kumimoji="1" lang="zh-CN" altLang="en-US" sz="1070">
              <a:ln w="12700">
                <a:noFill/>
              </a:ln>
              <a:solidFill>
                <a:srgbClr val="FFFFFF">
                  <a:alpha val="100000"/>
                </a:srgbClr>
              </a:solidFill>
              <a:latin typeface="Source Han Sans CN Normal"/>
              <a:ea typeface="Source Han Sans CN Normal"/>
              <a:cs typeface="Source Han Sans CN Normal"/>
            </a:endParaRPr>
          </a:p>
          <a:p>
            <a:pPr algn="l">
              <a:lnSpc>
                <a:spcPct val="150000"/>
              </a:lnSpc>
            </a:pPr>
            <a:r>
              <a:rPr kumimoji="1" lang="en-US" altLang="zh-CN" sz="1070">
                <a:ln w="12700">
                  <a:noFill/>
                </a:ln>
                <a:solidFill>
                  <a:srgbClr val="FFFFFF">
                    <a:alpha val="100000"/>
                  </a:srgbClr>
                </a:solidFill>
                <a:latin typeface="Source Han Sans CN Normal"/>
                <a:ea typeface="Source Han Sans CN Normal"/>
                <a:cs typeface="Source Han Sans CN Normal"/>
              </a:rPr>
              <a:t>2.</a:t>
            </a:r>
            <a:r>
              <a:rPr kumimoji="1" lang="zh-CN" altLang="en-US" sz="1070">
                <a:ln w="12700">
                  <a:noFill/>
                </a:ln>
                <a:solidFill>
                  <a:srgbClr val="FFFFFF">
                    <a:alpha val="100000"/>
                  </a:srgbClr>
                </a:solidFill>
                <a:latin typeface="Source Han Sans CN Normal"/>
                <a:ea typeface="Source Han Sans CN Normal"/>
                <a:cs typeface="Source Han Sans CN Normal"/>
              </a:rPr>
              <a:t>边的关系与权重设计</a:t>
            </a:r>
            <a:r>
              <a:rPr kumimoji="1" lang="en-US" altLang="zh-CN" sz="1070">
                <a:ln w="12700">
                  <a:noFill/>
                </a:ln>
                <a:solidFill>
                  <a:srgbClr val="FFFFFF">
                    <a:alpha val="100000"/>
                  </a:srgbClr>
                </a:solidFill>
                <a:latin typeface="Source Han Sans CN Normal"/>
                <a:ea typeface="Source Han Sans CN Normal"/>
                <a:cs typeface="Source Han Sans CN Normal"/>
              </a:rPr>
              <a:t>：</a:t>
            </a:r>
            <a:r>
              <a:rPr kumimoji="1" lang="zh-CN" altLang="en-US" sz="1070">
                <a:ln w="12700">
                  <a:noFill/>
                </a:ln>
                <a:solidFill>
                  <a:srgbClr val="FFFFFF">
                    <a:alpha val="100000"/>
                  </a:srgbClr>
                </a:solidFill>
                <a:latin typeface="Source Han Sans CN Normal"/>
                <a:ea typeface="Source Han Sans CN Normal"/>
                <a:cs typeface="Source Han Sans CN Normal"/>
              </a:rPr>
              <a:t>景点</a:t>
            </a:r>
            <a:r>
              <a:rPr kumimoji="1" lang="en-US" altLang="zh-CN" sz="1070">
                <a:ln w="12700">
                  <a:noFill/>
                </a:ln>
                <a:solidFill>
                  <a:srgbClr val="FFFFFF">
                    <a:alpha val="100000"/>
                  </a:srgbClr>
                </a:solidFill>
                <a:latin typeface="Source Han Sans CN Normal"/>
                <a:ea typeface="Source Han Sans CN Normal"/>
                <a:cs typeface="Source Han Sans CN Normal"/>
              </a:rPr>
              <a:t>-</a:t>
            </a:r>
            <a:r>
              <a:rPr kumimoji="1" lang="zh-CN" altLang="en-US" sz="1070">
                <a:ln w="12700">
                  <a:noFill/>
                </a:ln>
                <a:solidFill>
                  <a:srgbClr val="FFFFFF">
                    <a:alpha val="100000"/>
                  </a:srgbClr>
                </a:solidFill>
                <a:latin typeface="Source Han Sans CN Normal"/>
                <a:ea typeface="Source Han Sans CN Normal"/>
                <a:cs typeface="Source Han Sans CN Normal"/>
              </a:rPr>
              <a:t>主题</a:t>
            </a:r>
            <a:r>
              <a:rPr kumimoji="1" lang="en-US" altLang="zh-CN" sz="1070">
                <a:ln w="12700">
                  <a:noFill/>
                </a:ln>
                <a:solidFill>
                  <a:srgbClr val="FFFFFF">
                    <a:alpha val="100000"/>
                  </a:srgbClr>
                </a:solidFill>
                <a:latin typeface="Source Han Sans CN Normal"/>
                <a:ea typeface="Source Han Sans CN Normal"/>
                <a:cs typeface="Source Han Sans CN Normal"/>
              </a:rPr>
              <a:t>、</a:t>
            </a:r>
            <a:r>
              <a:rPr kumimoji="1" lang="zh-CN" altLang="en-US" sz="1070">
                <a:ln w="12700">
                  <a:noFill/>
                </a:ln>
                <a:solidFill>
                  <a:srgbClr val="FFFFFF">
                    <a:alpha val="100000"/>
                  </a:srgbClr>
                </a:solidFill>
                <a:latin typeface="Source Han Sans CN Normal"/>
                <a:ea typeface="Source Han Sans CN Normal"/>
                <a:cs typeface="Source Han Sans CN Normal"/>
              </a:rPr>
              <a:t>景点</a:t>
            </a:r>
            <a:r>
              <a:rPr kumimoji="1" lang="en-US" altLang="zh-CN" sz="1070">
                <a:ln w="12700">
                  <a:noFill/>
                </a:ln>
                <a:solidFill>
                  <a:srgbClr val="FFFFFF">
                    <a:alpha val="100000"/>
                  </a:srgbClr>
                </a:solidFill>
                <a:latin typeface="Source Han Sans CN Normal"/>
                <a:ea typeface="Source Han Sans CN Normal"/>
                <a:cs typeface="Source Han Sans CN Normal"/>
              </a:rPr>
              <a:t>-</a:t>
            </a:r>
            <a:r>
              <a:rPr kumimoji="1" lang="zh-CN" altLang="en-US" sz="1070">
                <a:ln w="12700">
                  <a:noFill/>
                </a:ln>
                <a:solidFill>
                  <a:srgbClr val="FFFFFF">
                    <a:alpha val="100000"/>
                  </a:srgbClr>
                </a:solidFill>
                <a:latin typeface="Source Han Sans CN Normal"/>
                <a:ea typeface="Source Han Sans CN Normal"/>
                <a:cs typeface="Source Han Sans CN Normal"/>
              </a:rPr>
              <a:t>人群</a:t>
            </a:r>
            <a:r>
              <a:rPr kumimoji="1" lang="en-US" altLang="zh-CN" sz="1070">
                <a:ln w="12700">
                  <a:noFill/>
                </a:ln>
                <a:solidFill>
                  <a:srgbClr val="FFFFFF">
                    <a:alpha val="100000"/>
                  </a:srgbClr>
                </a:solidFill>
                <a:latin typeface="Source Han Sans CN Normal"/>
                <a:ea typeface="Source Han Sans CN Normal"/>
                <a:cs typeface="Source Han Sans CN Normal"/>
              </a:rPr>
              <a:t>、</a:t>
            </a:r>
            <a:endParaRPr kumimoji="1" lang="en-US" altLang="zh-CN" sz="1070">
              <a:ln w="12700">
                <a:noFill/>
              </a:ln>
              <a:solidFill>
                <a:srgbClr val="FFFFFF">
                  <a:alpha val="100000"/>
                </a:srgbClr>
              </a:solidFill>
              <a:latin typeface="Source Han Sans CN Normal"/>
              <a:ea typeface="Source Han Sans CN Normal"/>
              <a:cs typeface="Source Han Sans CN Normal"/>
            </a:endParaRPr>
          </a:p>
          <a:p>
            <a:pPr algn="l">
              <a:lnSpc>
                <a:spcPct val="150000"/>
              </a:lnSpc>
            </a:pPr>
            <a:r>
              <a:rPr kumimoji="1" lang="zh-CN" altLang="en-US" sz="1070">
                <a:ln w="12700">
                  <a:noFill/>
                </a:ln>
                <a:solidFill>
                  <a:srgbClr val="FFFFFF">
                    <a:alpha val="100000"/>
                  </a:srgbClr>
                </a:solidFill>
                <a:latin typeface="Source Han Sans CN Normal"/>
                <a:ea typeface="Source Han Sans CN Normal"/>
                <a:cs typeface="Source Han Sans CN Normal"/>
              </a:rPr>
              <a:t>景点</a:t>
            </a:r>
            <a:r>
              <a:rPr kumimoji="1" lang="en-US" altLang="zh-CN" sz="1070">
                <a:ln w="12700">
                  <a:noFill/>
                </a:ln>
                <a:solidFill>
                  <a:srgbClr val="FFFFFF">
                    <a:alpha val="100000"/>
                  </a:srgbClr>
                </a:solidFill>
                <a:latin typeface="Source Han Sans CN Normal"/>
                <a:ea typeface="Source Han Sans CN Normal"/>
                <a:cs typeface="Source Han Sans CN Normal"/>
              </a:rPr>
              <a:t>-</a:t>
            </a:r>
            <a:r>
              <a:rPr kumimoji="1" lang="zh-CN" altLang="en-US" sz="1070">
                <a:ln w="12700">
                  <a:noFill/>
                </a:ln>
                <a:solidFill>
                  <a:srgbClr val="FFFFFF">
                    <a:alpha val="100000"/>
                  </a:srgbClr>
                </a:solidFill>
                <a:latin typeface="Source Han Sans CN Normal"/>
                <a:ea typeface="Source Han Sans CN Normal"/>
                <a:cs typeface="Source Han Sans CN Normal"/>
              </a:rPr>
              <a:t>区域</a:t>
            </a:r>
            <a:endParaRPr kumimoji="1" lang="zh-CN" altLang="en-US" sz="1070">
              <a:ln w="12700">
                <a:noFill/>
              </a:ln>
              <a:solidFill>
                <a:srgbClr val="FFFFFF">
                  <a:alpha val="100000"/>
                </a:srgbClr>
              </a:solidFill>
              <a:latin typeface="Source Han Sans CN Normal"/>
              <a:ea typeface="Source Han Sans CN Normal"/>
              <a:cs typeface="Source Han Sans CN Normal"/>
            </a:endParaRPr>
          </a:p>
          <a:p>
            <a:pPr algn="l">
              <a:lnSpc>
                <a:spcPct val="150000"/>
              </a:lnSpc>
            </a:pPr>
            <a:r>
              <a:rPr kumimoji="1" lang="en-US" altLang="zh-CN" sz="1070">
                <a:ln w="12700">
                  <a:noFill/>
                </a:ln>
                <a:solidFill>
                  <a:srgbClr val="FFFFFF">
                    <a:alpha val="100000"/>
                  </a:srgbClr>
                </a:solidFill>
                <a:latin typeface="Source Han Sans CN Normal"/>
                <a:ea typeface="Source Han Sans CN Normal"/>
                <a:cs typeface="Source Han Sans CN Normal"/>
              </a:rPr>
              <a:t>3.</a:t>
            </a:r>
            <a:r>
              <a:rPr kumimoji="1" lang="zh-CN" altLang="en-US" sz="1070">
                <a:ln w="12700">
                  <a:noFill/>
                </a:ln>
                <a:solidFill>
                  <a:srgbClr val="FFFFFF">
                    <a:alpha val="100000"/>
                  </a:srgbClr>
                </a:solidFill>
                <a:latin typeface="Source Han Sans CN Normal"/>
                <a:ea typeface="Source Han Sans CN Normal"/>
                <a:cs typeface="Source Han Sans CN Normal"/>
              </a:rPr>
              <a:t>批量图谱构建</a:t>
            </a:r>
            <a:r>
              <a:rPr kumimoji="1" lang="en-US" altLang="zh-CN" sz="1070">
                <a:ln w="12700">
                  <a:noFill/>
                </a:ln>
                <a:solidFill>
                  <a:srgbClr val="FFFFFF">
                    <a:alpha val="100000"/>
                  </a:srgbClr>
                </a:solidFill>
                <a:latin typeface="Source Han Sans CN Normal"/>
                <a:ea typeface="Source Han Sans CN Normal"/>
                <a:cs typeface="Source Han Sans CN Normal"/>
              </a:rPr>
              <a:t>：</a:t>
            </a:r>
            <a:r>
              <a:rPr kumimoji="1" lang="zh-CN" altLang="en-US" sz="1070">
                <a:ln w="12700">
                  <a:noFill/>
                </a:ln>
                <a:solidFill>
                  <a:srgbClr val="FFFFFF">
                    <a:alpha val="100000"/>
                  </a:srgbClr>
                </a:solidFill>
                <a:latin typeface="Source Han Sans CN Normal"/>
                <a:ea typeface="Source Han Sans CN Normal"/>
                <a:cs typeface="Source Han Sans CN Normal"/>
              </a:rPr>
              <a:t>遍历结构化数据框，为每个景点生成节点，并根据主题、人群、区域关联关系生成边</a:t>
            </a:r>
            <a:endParaRPr kumimoji="1" lang="zh-CN" altLang="en-US" sz="1070">
              <a:ln w="12700">
                <a:noFill/>
              </a:ln>
              <a:solidFill>
                <a:srgbClr val="FFFFFF">
                  <a:alpha val="100000"/>
                </a:srgbClr>
              </a:solidFill>
              <a:latin typeface="Source Han Sans CN Normal"/>
              <a:ea typeface="Source Han Sans CN Normal"/>
              <a:cs typeface="Source Han Sans CN Normal"/>
            </a:endParaRPr>
          </a:p>
          <a:p>
            <a:pPr algn="l">
              <a:lnSpc>
                <a:spcPct val="150000"/>
              </a:lnSpc>
            </a:pPr>
            <a:endParaRPr kumimoji="1" lang="zh-CN" altLang="en-US"/>
          </a:p>
        </p:txBody>
      </p:sp>
      <p:sp>
        <p:nvSpPr>
          <p:cNvPr id="13" name="标题 1"/>
          <p:cNvSpPr txBox="1"/>
          <p:nvPr/>
        </p:nvSpPr>
        <p:spPr>
          <a:xfrm>
            <a:off x="4577650" y="2242445"/>
            <a:ext cx="3024000" cy="248605"/>
          </a:xfrm>
          <a:prstGeom prst="rect">
            <a:avLst/>
          </a:prstGeom>
          <a:noFill/>
          <a:ln cap="sq">
            <a:noFill/>
          </a:ln>
          <a:effectLst/>
        </p:spPr>
        <p:txBody>
          <a:bodyPr vert="horz" wrap="square" lIns="0" tIns="0" rIns="0" bIns="0" rtlCol="0" anchor="ctr"/>
          <a:lstStyle/>
          <a:p>
            <a:pPr algn="l">
              <a:lnSpc>
                <a:spcPct val="100000"/>
              </a:lnSpc>
            </a:pPr>
            <a:r>
              <a:rPr kumimoji="1" lang="en-US" altLang="zh-CN" sz="1400">
                <a:ln w="12700">
                  <a:noFill/>
                </a:ln>
                <a:solidFill>
                  <a:srgbClr val="FFFFFF">
                    <a:alpha val="100000"/>
                  </a:srgbClr>
                </a:solidFill>
                <a:latin typeface="Source Han Sans CN Normal"/>
                <a:ea typeface="Source Han Sans CN Normal"/>
                <a:cs typeface="Source Han Sans CN Normal"/>
              </a:rPr>
              <a:t>PART 02</a:t>
            </a:r>
            <a:endParaRPr kumimoji="1" lang="zh-CN" altLang="en-US"/>
          </a:p>
        </p:txBody>
      </p:sp>
      <p:sp>
        <p:nvSpPr>
          <p:cNvPr id="14" name="标题 1"/>
          <p:cNvSpPr txBox="1"/>
          <p:nvPr/>
        </p:nvSpPr>
        <p:spPr>
          <a:xfrm>
            <a:off x="8278900" y="2089150"/>
            <a:ext cx="3240000" cy="3240000"/>
          </a:xfrm>
          <a:prstGeom prst="roundRect">
            <a:avLst>
              <a:gd name="adj" fmla="val 4605"/>
            </a:avLst>
          </a:prstGeom>
          <a:solidFill>
            <a:schemeClr val="bg1"/>
          </a:solidFill>
          <a:ln w="12700" cap="sq">
            <a:noFill/>
            <a:miter/>
          </a:ln>
          <a:effectLst>
            <a:outerShdw blurRad="254000" dist="101600" algn="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566900" y="2701129"/>
            <a:ext cx="2664000" cy="432000"/>
          </a:xfrm>
          <a:prstGeom prst="rect">
            <a:avLst/>
          </a:prstGeom>
          <a:noFill/>
          <a:ln cap="sq">
            <a:noFill/>
          </a:ln>
          <a:effectLst/>
        </p:spPr>
        <p:txBody>
          <a:bodyPr vert="horz" wrap="square" lIns="0" tIns="0" rIns="0" bIns="0" rtlCol="0" anchor="ctr"/>
          <a:lstStyle/>
          <a:p>
            <a:pPr algn="l">
              <a:lnSpc>
                <a:spcPct val="120000"/>
              </a:lnSpc>
            </a:pPr>
            <a:r>
              <a:rPr kumimoji="1" lang="en-US" altLang="zh-CN" sz="1600">
                <a:ln w="12700">
                  <a:noFill/>
                </a:ln>
                <a:solidFill>
                  <a:srgbClr val="262626">
                    <a:alpha val="100000"/>
                  </a:srgbClr>
                </a:solidFill>
                <a:latin typeface="Source Han Sans CN Bold Bold"/>
                <a:ea typeface="Source Han Sans CN Bold Bold"/>
                <a:cs typeface="Source Han Sans CN Bold Bold"/>
              </a:rPr>
              <a:t>图谱分析与可视化</a:t>
            </a:r>
            <a:endParaRPr kumimoji="1" lang="en-US" altLang="zh-CN" sz="1600">
              <a:ln w="12700">
                <a:noFill/>
              </a:ln>
              <a:solidFill>
                <a:srgbClr val="262626">
                  <a:alpha val="100000"/>
                </a:srgbClr>
              </a:solidFill>
              <a:latin typeface="Source Han Sans CN Bold Bold"/>
              <a:ea typeface="Source Han Sans CN Bold Bold"/>
              <a:cs typeface="Source Han Sans CN Bold Bold"/>
            </a:endParaRPr>
          </a:p>
        </p:txBody>
      </p:sp>
      <p:sp>
        <p:nvSpPr>
          <p:cNvPr id="16" name="标题 1"/>
          <p:cNvSpPr txBox="1"/>
          <p:nvPr/>
        </p:nvSpPr>
        <p:spPr>
          <a:xfrm>
            <a:off x="8566900" y="3234661"/>
            <a:ext cx="2664000" cy="1898031"/>
          </a:xfrm>
          <a:prstGeom prst="rect">
            <a:avLst/>
          </a:prstGeom>
          <a:noFill/>
          <a:ln cap="sq">
            <a:noFill/>
          </a:ln>
          <a:effectLst/>
        </p:spPr>
        <p:txBody>
          <a:bodyPr vert="horz" wrap="square" lIns="0" tIns="0" rIns="0" bIns="0" rtlCol="0" anchor="t"/>
          <a:lstStyle/>
          <a:p>
            <a:pPr algn="l">
              <a:lnSpc>
                <a:spcPct val="150000"/>
              </a:lnSpc>
            </a:pPr>
            <a:r>
              <a:rPr kumimoji="1" lang="en-US" altLang="zh-CN" sz="985">
                <a:ln w="12700">
                  <a:noFill/>
                </a:ln>
                <a:solidFill>
                  <a:srgbClr val="595959">
                    <a:alpha val="100000"/>
                  </a:srgbClr>
                </a:solidFill>
                <a:latin typeface="Source Han Sans CN Normal"/>
                <a:ea typeface="Source Han Sans CN Normal"/>
                <a:cs typeface="Source Han Sans CN Normal"/>
              </a:rPr>
              <a:t>通过量化指标与交互式展示，挖掘知识图谱的隐藏价值：</a:t>
            </a:r>
            <a:endParaRPr kumimoji="1" lang="en-US" altLang="zh-CN" sz="985">
              <a:ln w="12700">
                <a:noFill/>
              </a:ln>
              <a:solidFill>
                <a:srgbClr val="595959">
                  <a:alpha val="100000"/>
                </a:srgbClr>
              </a:solidFill>
              <a:latin typeface="Source Han Sans CN Normal"/>
              <a:ea typeface="Source Han Sans CN Normal"/>
              <a:cs typeface="Source Han Sans CN Normal"/>
            </a:endParaRPr>
          </a:p>
          <a:p>
            <a:pPr algn="l">
              <a:lnSpc>
                <a:spcPct val="150000"/>
              </a:lnSpc>
            </a:pPr>
            <a:r>
              <a:rPr kumimoji="1" lang="en-US" altLang="zh-CN" sz="985">
                <a:ln w="12700">
                  <a:noFill/>
                </a:ln>
                <a:solidFill>
                  <a:srgbClr val="595959">
                    <a:alpha val="100000"/>
                  </a:srgbClr>
                </a:solidFill>
                <a:latin typeface="Source Han Sans CN Normal"/>
                <a:ea typeface="Source Han Sans CN Normal"/>
                <a:cs typeface="Source Han Sans CN Normal"/>
              </a:rPr>
              <a:t>1.</a:t>
            </a:r>
            <a:r>
              <a:rPr kumimoji="1" lang="zh-CN" altLang="en-US" sz="985">
                <a:ln w="12700">
                  <a:noFill/>
                </a:ln>
                <a:solidFill>
                  <a:srgbClr val="595959">
                    <a:alpha val="100000"/>
                  </a:srgbClr>
                </a:solidFill>
                <a:latin typeface="Source Han Sans CN Normal"/>
                <a:ea typeface="Source Han Sans CN Normal"/>
                <a:cs typeface="Source Han Sans CN Normal"/>
              </a:rPr>
              <a:t>关键节点分析</a:t>
            </a:r>
            <a:endParaRPr kumimoji="1" lang="zh-CN" altLang="en-US" sz="985">
              <a:ln w="12700">
                <a:noFill/>
              </a:ln>
              <a:solidFill>
                <a:srgbClr val="595959">
                  <a:alpha val="100000"/>
                </a:srgbClr>
              </a:solidFill>
              <a:latin typeface="Source Han Sans CN Normal"/>
              <a:ea typeface="Source Han Sans CN Normal"/>
              <a:cs typeface="Source Han Sans CN Normal"/>
            </a:endParaRPr>
          </a:p>
          <a:p>
            <a:pPr algn="l">
              <a:lnSpc>
                <a:spcPct val="150000"/>
              </a:lnSpc>
            </a:pPr>
            <a:r>
              <a:rPr kumimoji="1" lang="zh-CN" altLang="en-US" sz="985">
                <a:ln w="12700">
                  <a:noFill/>
                </a:ln>
                <a:solidFill>
                  <a:srgbClr val="595959">
                    <a:alpha val="100000"/>
                  </a:srgbClr>
                </a:solidFill>
                <a:latin typeface="Source Han Sans CN Normal"/>
                <a:ea typeface="Source Han Sans CN Normal"/>
                <a:cs typeface="Source Han Sans CN Normal"/>
              </a:rPr>
              <a:t>加权度中心性：计算节点的加权连接数</a:t>
            </a:r>
            <a:r>
              <a:rPr kumimoji="1" lang="en-US" altLang="zh-CN" sz="985">
                <a:ln w="12700">
                  <a:noFill/>
                </a:ln>
                <a:solidFill>
                  <a:srgbClr val="595959">
                    <a:alpha val="100000"/>
                  </a:srgbClr>
                </a:solidFill>
                <a:latin typeface="Source Han Sans CN Normal"/>
                <a:ea typeface="Source Han Sans CN Normal"/>
                <a:cs typeface="Source Han Sans CN Normal"/>
              </a:rPr>
              <a:t>，</a:t>
            </a:r>
            <a:r>
              <a:rPr kumimoji="1" lang="zh-CN" altLang="en-US" sz="985">
                <a:ln w="12700">
                  <a:noFill/>
                </a:ln>
                <a:solidFill>
                  <a:srgbClr val="595959">
                    <a:alpha val="100000"/>
                  </a:srgbClr>
                </a:solidFill>
                <a:latin typeface="Source Han Sans CN Normal"/>
                <a:ea typeface="Source Han Sans CN Normal"/>
                <a:cs typeface="Source Han Sans CN Normal"/>
              </a:rPr>
              <a:t>识别核心景点。</a:t>
            </a:r>
            <a:endParaRPr kumimoji="1" lang="zh-CN" altLang="en-US" sz="985">
              <a:ln w="12700">
                <a:noFill/>
              </a:ln>
              <a:solidFill>
                <a:srgbClr val="595959">
                  <a:alpha val="100000"/>
                </a:srgbClr>
              </a:solidFill>
              <a:latin typeface="Source Han Sans CN Normal"/>
              <a:ea typeface="Source Han Sans CN Normal"/>
              <a:cs typeface="Source Han Sans CN Normal"/>
            </a:endParaRPr>
          </a:p>
          <a:p>
            <a:pPr algn="l">
              <a:lnSpc>
                <a:spcPct val="150000"/>
              </a:lnSpc>
            </a:pPr>
            <a:r>
              <a:rPr kumimoji="1" lang="en-US" altLang="zh-CN" sz="985">
                <a:ln w="12700">
                  <a:noFill/>
                </a:ln>
                <a:solidFill>
                  <a:srgbClr val="595959">
                    <a:alpha val="100000"/>
                  </a:srgbClr>
                </a:solidFill>
                <a:latin typeface="Source Han Sans CN Normal"/>
                <a:ea typeface="Source Han Sans CN Normal"/>
                <a:cs typeface="Source Han Sans CN Normal"/>
              </a:rPr>
              <a:t>2.</a:t>
            </a:r>
            <a:r>
              <a:rPr kumimoji="1" lang="zh-CN" altLang="en-US" sz="985">
                <a:ln w="12700">
                  <a:noFill/>
                </a:ln>
                <a:solidFill>
                  <a:srgbClr val="595959">
                    <a:alpha val="100000"/>
                  </a:srgbClr>
                </a:solidFill>
                <a:latin typeface="Source Han Sans CN Normal"/>
                <a:ea typeface="Source Han Sans CN Normal"/>
                <a:cs typeface="Source Han Sans CN Normal"/>
              </a:rPr>
              <a:t>交互式可视化实现</a:t>
            </a:r>
            <a:r>
              <a:rPr kumimoji="1" lang="en-US" altLang="zh-CN" sz="985">
                <a:ln w="12700">
                  <a:noFill/>
                </a:ln>
                <a:solidFill>
                  <a:srgbClr val="595959">
                    <a:alpha val="100000"/>
                  </a:srgbClr>
                </a:solidFill>
                <a:latin typeface="Source Han Sans CN Normal"/>
                <a:ea typeface="Source Han Sans CN Normal"/>
                <a:cs typeface="Source Han Sans CN Normal"/>
              </a:rPr>
              <a:t>：</a:t>
            </a:r>
            <a:r>
              <a:rPr kumimoji="1" lang="zh-CN" altLang="en-US" sz="985">
                <a:ln w="12700">
                  <a:noFill/>
                </a:ln>
                <a:solidFill>
                  <a:srgbClr val="595959">
                    <a:alpha val="100000"/>
                  </a:srgbClr>
                </a:solidFill>
                <a:latin typeface="Source Han Sans CN Normal"/>
                <a:ea typeface="Source Han Sans CN Normal"/>
                <a:cs typeface="Source Han Sans CN Normal"/>
              </a:rPr>
              <a:t>利用</a:t>
            </a:r>
            <a:r>
              <a:rPr kumimoji="1" lang="en-US" altLang="zh-CN" sz="985">
                <a:ln w="12700">
                  <a:noFill/>
                </a:ln>
                <a:solidFill>
                  <a:srgbClr val="595959">
                    <a:alpha val="100000"/>
                  </a:srgbClr>
                </a:solidFill>
                <a:latin typeface="Source Han Sans CN Normal"/>
                <a:ea typeface="Source Han Sans CN Normal"/>
                <a:cs typeface="Source Han Sans CN Normal"/>
              </a:rPr>
              <a:t> PyVis </a:t>
            </a:r>
            <a:r>
              <a:rPr kumimoji="1" lang="zh-CN" altLang="en-US" sz="985">
                <a:ln w="12700">
                  <a:noFill/>
                </a:ln>
                <a:solidFill>
                  <a:srgbClr val="595959">
                    <a:alpha val="100000"/>
                  </a:srgbClr>
                </a:solidFill>
                <a:latin typeface="Source Han Sans CN Normal"/>
                <a:ea typeface="Source Han Sans CN Normal"/>
                <a:cs typeface="Source Han Sans CN Normal"/>
              </a:rPr>
              <a:t>库构建动态图谱，通过颜色和大小区分节点类型：</a:t>
            </a:r>
            <a:endParaRPr kumimoji="1" lang="zh-CN" altLang="en-US" sz="985">
              <a:ln w="12700">
                <a:noFill/>
              </a:ln>
              <a:solidFill>
                <a:srgbClr val="595959">
                  <a:alpha val="100000"/>
                </a:srgbClr>
              </a:solidFill>
              <a:latin typeface="Source Han Sans CN Normal"/>
              <a:ea typeface="Source Han Sans CN Normal"/>
              <a:cs typeface="Source Han Sans CN Normal"/>
            </a:endParaRPr>
          </a:p>
        </p:txBody>
      </p:sp>
      <p:sp>
        <p:nvSpPr>
          <p:cNvPr id="17" name="标题 1"/>
          <p:cNvSpPr txBox="1"/>
          <p:nvPr/>
        </p:nvSpPr>
        <p:spPr>
          <a:xfrm>
            <a:off x="8566900" y="2451085"/>
            <a:ext cx="2664000" cy="220121"/>
          </a:xfrm>
          <a:prstGeom prst="rect">
            <a:avLst/>
          </a:prstGeom>
          <a:noFill/>
          <a:ln cap="sq">
            <a:noFill/>
          </a:ln>
          <a:effectLst/>
        </p:spPr>
        <p:txBody>
          <a:bodyPr vert="horz" wrap="square" lIns="0" tIns="0" rIns="0" bIns="0" rtlCol="0" anchor="ctr"/>
          <a:lstStyle/>
          <a:p>
            <a:pPr algn="l">
              <a:lnSpc>
                <a:spcPct val="100000"/>
              </a:lnSpc>
            </a:pPr>
            <a:r>
              <a:rPr kumimoji="1" lang="en-US" altLang="zh-CN" sz="1400">
                <a:ln w="12700">
                  <a:noFill/>
                </a:ln>
                <a:solidFill>
                  <a:srgbClr val="262626">
                    <a:alpha val="100000"/>
                  </a:srgbClr>
                </a:solidFill>
                <a:latin typeface="Source Han Sans CN Normal"/>
                <a:ea typeface="Source Han Sans CN Normal"/>
                <a:cs typeface="Source Han Sans CN Normal"/>
              </a:rPr>
              <a:t>PART 03</a:t>
            </a:r>
            <a:endParaRPr kumimoji="1" lang="zh-CN" altLang="en-US"/>
          </a:p>
        </p:txBody>
      </p:sp>
      <p:sp>
        <p:nvSpPr>
          <p:cNvPr id="18" name="标题 1"/>
          <p:cNvSpPr txBox="1"/>
          <p:nvPr/>
        </p:nvSpPr>
        <p:spPr>
          <a:xfrm>
            <a:off x="8566900" y="1865578"/>
            <a:ext cx="437802" cy="379242"/>
          </a:xfrm>
          <a:custGeom>
            <a:avLst/>
            <a:gdLst/>
            <a:ahLst/>
            <a:cxnLst/>
            <a:rect l="l" t="t" r="r" b="b"/>
            <a:pathLst>
              <a:path w="315441" h="273249">
                <a:moveTo>
                  <a:pt x="283964" y="0"/>
                </a:moveTo>
                <a:lnTo>
                  <a:pt x="315441" y="59606"/>
                </a:lnTo>
                <a:cubicBezTo>
                  <a:pt x="289768" y="71661"/>
                  <a:pt x="272020" y="83660"/>
                  <a:pt x="262198" y="95604"/>
                </a:cubicBezTo>
                <a:cubicBezTo>
                  <a:pt x="252375" y="107547"/>
                  <a:pt x="246906" y="121667"/>
                  <a:pt x="245789" y="137964"/>
                </a:cubicBezTo>
                <a:lnTo>
                  <a:pt x="315441" y="137964"/>
                </a:lnTo>
                <a:lnTo>
                  <a:pt x="315441" y="273249"/>
                </a:lnTo>
                <a:lnTo>
                  <a:pt x="169775" y="273249"/>
                </a:lnTo>
                <a:lnTo>
                  <a:pt x="169775" y="161070"/>
                </a:lnTo>
                <a:cubicBezTo>
                  <a:pt x="169775" y="119770"/>
                  <a:pt x="178370" y="87177"/>
                  <a:pt x="195560" y="63290"/>
                </a:cubicBezTo>
                <a:cubicBezTo>
                  <a:pt x="212750" y="39403"/>
                  <a:pt x="242217" y="18306"/>
                  <a:pt x="283964" y="0"/>
                </a:cubicBezTo>
                <a:close/>
                <a:moveTo>
                  <a:pt x="114188" y="0"/>
                </a:moveTo>
                <a:lnTo>
                  <a:pt x="145665" y="59606"/>
                </a:lnTo>
                <a:cubicBezTo>
                  <a:pt x="119992" y="71661"/>
                  <a:pt x="102245" y="83660"/>
                  <a:pt x="92422" y="95604"/>
                </a:cubicBezTo>
                <a:cubicBezTo>
                  <a:pt x="82599" y="107547"/>
                  <a:pt x="77130" y="121667"/>
                  <a:pt x="76014" y="137964"/>
                </a:cubicBezTo>
                <a:lnTo>
                  <a:pt x="145665" y="137964"/>
                </a:lnTo>
                <a:lnTo>
                  <a:pt x="145665" y="273249"/>
                </a:lnTo>
                <a:lnTo>
                  <a:pt x="0" y="273249"/>
                </a:lnTo>
                <a:lnTo>
                  <a:pt x="0" y="161070"/>
                </a:lnTo>
                <a:cubicBezTo>
                  <a:pt x="0" y="119770"/>
                  <a:pt x="8595" y="87177"/>
                  <a:pt x="25784" y="63290"/>
                </a:cubicBezTo>
                <a:cubicBezTo>
                  <a:pt x="42974" y="39403"/>
                  <a:pt x="72442" y="18306"/>
                  <a:pt x="114188" y="0"/>
                </a:cubicBezTo>
                <a:close/>
              </a:path>
            </a:pathLst>
          </a:custGeom>
          <a:solidFill>
            <a:schemeClr val="accent1"/>
          </a:solidFill>
          <a:ln cap="sq">
            <a:noFill/>
          </a:ln>
          <a:effectLst/>
        </p:spPr>
        <p:txBody>
          <a:bodyPr vert="horz" wrap="square" lIns="91440" tIns="45720" rIns="91440" bIns="45720" rtlCol="0" anchor="t"/>
          <a:lstStyle/>
          <a:p>
            <a:pPr algn="l">
              <a:lnSpc>
                <a:spcPct val="100000"/>
              </a:lnSpc>
            </a:pPr>
            <a:endParaRPr kumimoji="1" lang="zh-CN" altLang="en-US"/>
          </a:p>
        </p:txBody>
      </p:sp>
      <p:sp>
        <p:nvSpPr>
          <p:cNvPr id="19"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知识图谱的构建方法</a:t>
            </a:r>
            <a:endParaRPr kumimoji="1" lang="zh-CN" altLang="en-US"/>
          </a:p>
        </p:txBody>
      </p:sp>
      <p:sp>
        <p:nvSpPr>
          <p:cNvPr id="20"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3036" y="94247"/>
            <a:ext cx="12005929" cy="6669506"/>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33605" y="3778964"/>
            <a:ext cx="6974007" cy="5105400"/>
          </a:xfrm>
          <a:prstGeom prst="hexagon">
            <a:avLst/>
          </a:prstGeom>
          <a:solidFill>
            <a:schemeClr val="bg1">
              <a:lumMod val="95000"/>
              <a:alpha val="53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848895" y="-2199753"/>
            <a:ext cx="6974007" cy="5105400"/>
          </a:xfrm>
          <a:prstGeom prst="hexagon">
            <a:avLst/>
          </a:prstGeom>
          <a:solidFill>
            <a:schemeClr val="bg1">
              <a:lumMod val="95000"/>
              <a:alpha val="53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83669" y="1545609"/>
            <a:ext cx="4959405" cy="4133296"/>
          </a:xfrm>
          <a:prstGeom prst="hexagon">
            <a:avLst/>
          </a:prstGeom>
          <a:gradFill>
            <a:gsLst>
              <a:gs pos="0">
                <a:schemeClr val="accent1">
                  <a:lumMod val="20000"/>
                  <a:lumOff val="80000"/>
                </a:schemeClr>
              </a:gs>
              <a:gs pos="100000">
                <a:schemeClr val="bg1"/>
              </a:gs>
            </a:gsLst>
            <a:lin ang="1800000" scaled="0"/>
          </a:gradFill>
          <a:ln w="19050" cap="sq">
            <a:noFill/>
            <a:miter/>
          </a:ln>
          <a:effectLst>
            <a:outerShdw blurRad="139700" sx="99000" sy="99000" algn="ctr" rotWithShape="0">
              <a:schemeClr val="accent1">
                <a:alpha val="3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509634" y="1924336"/>
            <a:ext cx="3507475" cy="981312"/>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0767FA">
                    <a:alpha val="100000"/>
                  </a:srgbClr>
                </a:solidFill>
                <a:latin typeface="Source Han Sans CN Bold Bold"/>
                <a:ea typeface="Source Han Sans CN Bold Bold"/>
                <a:cs typeface="Source Han Sans CN Bold Bold"/>
              </a:rPr>
              <a:t>提供丰富语义信息</a:t>
            </a:r>
            <a:endParaRPr kumimoji="1" lang="zh-CN" altLang="en-US"/>
          </a:p>
        </p:txBody>
      </p:sp>
      <p:cxnSp>
        <p:nvCxnSpPr>
          <p:cNvPr id="9" name="标题 1"/>
          <p:cNvCxnSpPr/>
          <p:nvPr/>
        </p:nvCxnSpPr>
        <p:spPr>
          <a:xfrm>
            <a:off x="2950550" y="2905647"/>
            <a:ext cx="625642" cy="0"/>
          </a:xfrm>
          <a:prstGeom prst="line">
            <a:avLst/>
          </a:prstGeom>
          <a:noFill/>
          <a:ln w="50800" cap="rnd">
            <a:solidFill>
              <a:schemeClr val="accent1"/>
            </a:solidFill>
            <a:prstDash val="solid"/>
            <a:miter/>
          </a:ln>
        </p:spPr>
      </p:cxnSp>
      <p:sp>
        <p:nvSpPr>
          <p:cNvPr id="10" name="标题 1"/>
          <p:cNvSpPr txBox="1"/>
          <p:nvPr/>
        </p:nvSpPr>
        <p:spPr>
          <a:xfrm>
            <a:off x="1509634" y="3195494"/>
            <a:ext cx="3507474" cy="2010499"/>
          </a:xfrm>
          <a:prstGeom prst="rect">
            <a:avLst/>
          </a:prstGeom>
          <a:noFill/>
          <a:ln>
            <a:noFill/>
          </a:ln>
        </p:spPr>
        <p:txBody>
          <a:bodyPr vert="horz" wrap="square" lIns="0" tIns="0" rIns="0" bIns="0" rtlCol="0" anchor="t"/>
          <a:lstStyle/>
          <a:p>
            <a:pPr algn="ctr">
              <a:lnSpc>
                <a:spcPct val="150000"/>
              </a:lnSpc>
            </a:pPr>
            <a:r>
              <a:rPr kumimoji="1" lang="en-US" altLang="zh-CN" sz="1060">
                <a:ln w="12700">
                  <a:noFill/>
                </a:ln>
                <a:solidFill>
                  <a:srgbClr val="000000">
                    <a:alpha val="100000"/>
                  </a:srgbClr>
                </a:solidFill>
                <a:latin typeface="Source Han Sans CN Normal"/>
                <a:ea typeface="Source Han Sans CN Normal"/>
                <a:cs typeface="Source Han Sans CN Normal"/>
              </a:rPr>
              <a:t>知识图谱以图的形式展示旅游实体及其之间的关系，不仅包含了景点的基本信息，还涵盖了景点与景点之间的关联（如主题相似、地理位置相邻）、景点与用户偏好的匹配关系（如适合亲子游、文化爱好者）等丰富的语义信息。
这些语义信息为推荐系统提供了更深入的理解和分析基础，使推荐结果不再局限于简单的基于数据统计的推荐，而是能够根据用户的兴趣和需求，挖掘出更符合其个性化的旅游资源，例如根据用户对历史文化景点的偏好，推荐具有相似历史背景和文化特色的景点。</a:t>
            </a:r>
            <a:endParaRPr kumimoji="1" lang="zh-CN" altLang="en-US"/>
          </a:p>
        </p:txBody>
      </p:sp>
      <p:sp>
        <p:nvSpPr>
          <p:cNvPr id="11" name="标题 1"/>
          <p:cNvSpPr txBox="1"/>
          <p:nvPr/>
        </p:nvSpPr>
        <p:spPr>
          <a:xfrm>
            <a:off x="6096000" y="1545609"/>
            <a:ext cx="4959405" cy="4133296"/>
          </a:xfrm>
          <a:prstGeom prst="hexagon">
            <a:avLst/>
          </a:prstGeom>
          <a:gradFill>
            <a:gsLst>
              <a:gs pos="0">
                <a:schemeClr val="accent1">
                  <a:lumMod val="20000"/>
                  <a:lumOff val="80000"/>
                </a:schemeClr>
              </a:gs>
              <a:gs pos="100000">
                <a:schemeClr val="bg1"/>
              </a:gs>
            </a:gsLst>
            <a:lin ang="1800000" scaled="0"/>
          </a:gradFill>
          <a:ln w="19050" cap="sq">
            <a:noFill/>
            <a:miter/>
          </a:ln>
          <a:effectLst>
            <a:outerShdw blurRad="139700" sx="99000" sy="99000" algn="ctr" rotWithShape="0">
              <a:schemeClr val="accent1">
                <a:alpha val="3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821965" y="1924336"/>
            <a:ext cx="3507475" cy="981312"/>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0767FA">
                    <a:alpha val="100000"/>
                  </a:srgbClr>
                </a:solidFill>
                <a:latin typeface="Source Han Sans CN Bold Bold"/>
                <a:ea typeface="Source Han Sans CN Bold Bold"/>
                <a:cs typeface="Source Han Sans CN Bold Bold"/>
              </a:rPr>
              <a:t>实现智能推理与推荐</a:t>
            </a:r>
            <a:endParaRPr kumimoji="1" lang="zh-CN" altLang="en-US"/>
          </a:p>
        </p:txBody>
      </p:sp>
      <p:cxnSp>
        <p:nvCxnSpPr>
          <p:cNvPr id="13" name="标题 1"/>
          <p:cNvCxnSpPr/>
          <p:nvPr/>
        </p:nvCxnSpPr>
        <p:spPr>
          <a:xfrm>
            <a:off x="8262881" y="2905647"/>
            <a:ext cx="625642" cy="0"/>
          </a:xfrm>
          <a:prstGeom prst="line">
            <a:avLst/>
          </a:prstGeom>
          <a:noFill/>
          <a:ln w="50800" cap="rnd">
            <a:solidFill>
              <a:schemeClr val="accent1"/>
            </a:solidFill>
            <a:prstDash val="solid"/>
            <a:miter/>
          </a:ln>
        </p:spPr>
      </p:cxnSp>
      <p:sp>
        <p:nvSpPr>
          <p:cNvPr id="14" name="标题 1"/>
          <p:cNvSpPr txBox="1"/>
          <p:nvPr/>
        </p:nvSpPr>
        <p:spPr>
          <a:xfrm>
            <a:off x="6821965" y="3195494"/>
            <a:ext cx="3507474" cy="2010499"/>
          </a:xfrm>
          <a:prstGeom prst="rect">
            <a:avLst/>
          </a:prstGeom>
          <a:noFill/>
          <a:ln>
            <a:noFill/>
          </a:ln>
        </p:spPr>
        <p:txBody>
          <a:bodyPr vert="horz" wrap="square" lIns="0" tIns="0" rIns="0" bIns="0" rtlCol="0" anchor="t"/>
          <a:lstStyle/>
          <a:p>
            <a:pPr algn="ctr">
              <a:lnSpc>
                <a:spcPct val="150000"/>
              </a:lnSpc>
            </a:pPr>
            <a:r>
              <a:rPr kumimoji="1" lang="en-US" altLang="zh-CN" sz="1060">
                <a:ln w="12700">
                  <a:noFill/>
                </a:ln>
                <a:solidFill>
                  <a:srgbClr val="000000">
                    <a:alpha val="100000"/>
                  </a:srgbClr>
                </a:solidFill>
                <a:latin typeface="Source Han Sans CN Normal"/>
                <a:ea typeface="Source Han Sans CN Normal"/>
                <a:cs typeface="Source Han Sans CN Normal"/>
              </a:rPr>
              <a:t>基于知识图谱的逻辑推理和本体推理能力，推荐系统可以从已有的知识中推导出新的知识和关系，从而实现更智能的推荐。例如，已知用户喜欢某一类型的景点，通过知识图谱中该类型景点与其他相关景点的关系，以及其他用户对这些景点的评价和偏好，推荐系统可以推理出用户可能感兴趣的其他景点，并进行精准推荐。
同时，知识图谱能够实时更新和维护，及时反映旅游行业的动态变化，如景点的新增、改造，活动的举办等，确保推荐信息的时效性和准确性，为用户提供最新、最有价值的旅游推荐。</a:t>
            </a:r>
            <a:endParaRPr kumimoji="1" lang="zh-CN" altLang="en-US"/>
          </a:p>
        </p:txBody>
      </p:sp>
      <p:sp>
        <p:nvSpPr>
          <p:cNvPr id="15" name="标题 1"/>
          <p:cNvSpPr txBox="1"/>
          <p:nvPr/>
        </p:nvSpPr>
        <p:spPr>
          <a:xfrm>
            <a:off x="686034" y="349350"/>
            <a:ext cx="9943865" cy="48156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知识图谱在旅游推荐中的作用</a:t>
            </a:r>
            <a:endParaRPr kumimoji="1" lang="zh-CN" altLang="en-US"/>
          </a:p>
        </p:txBody>
      </p:sp>
      <p:sp>
        <p:nvSpPr>
          <p:cNvPr id="16" name="标题 1"/>
          <p:cNvSpPr txBox="1"/>
          <p:nvPr/>
        </p:nvSpPr>
        <p:spPr>
          <a:xfrm>
            <a:off x="0" y="0"/>
            <a:ext cx="785789" cy="904875"/>
          </a:xfrm>
          <a:custGeom>
            <a:avLst/>
            <a:gdLst>
              <a:gd name="connsiteX0" fmla="*/ 0 w 785789"/>
              <a:gd name="connsiteY0" fmla="*/ 0 h 1084763"/>
              <a:gd name="connsiteX1" fmla="*/ 785789 w 785789"/>
              <a:gd name="connsiteY1" fmla="*/ 0 h 1084763"/>
              <a:gd name="connsiteX2" fmla="*/ 778612 w 785789"/>
              <a:gd name="connsiteY2" fmla="*/ 30430 h 1084763"/>
              <a:gd name="connsiteX3" fmla="*/ 295027 w 785789"/>
              <a:gd name="connsiteY3" fmla="*/ 997600 h 1084763"/>
              <a:gd name="connsiteX4" fmla="*/ 153994 w 785789"/>
              <a:gd name="connsiteY4" fmla="*/ 1084763 h 1084763"/>
              <a:gd name="connsiteX5" fmla="*/ 0 w 785789"/>
              <a:gd name="connsiteY5" fmla="*/ 1084763 h 1084763"/>
            </a:gdLst>
            <a:ahLst/>
            <a:cxnLst/>
            <a:rect l="l" t="t" r="r" b="b"/>
            <a:pathLst>
              <a:path w="785789" h="1084763">
                <a:moveTo>
                  <a:pt x="0" y="0"/>
                </a:moveTo>
                <a:lnTo>
                  <a:pt x="785789" y="0"/>
                </a:lnTo>
                <a:lnTo>
                  <a:pt x="778612" y="30430"/>
                </a:lnTo>
                <a:lnTo>
                  <a:pt x="295027" y="997600"/>
                </a:lnTo>
                <a:cubicBezTo>
                  <a:pt x="268311" y="1051031"/>
                  <a:pt x="213731" y="1084763"/>
                  <a:pt x="153994" y="1084763"/>
                </a:cubicBezTo>
                <a:lnTo>
                  <a:pt x="0" y="1084763"/>
                </a:ln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295062" y="395825"/>
            <a:ext cx="388613" cy="38861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75318" y="476081"/>
            <a:ext cx="228101" cy="228101"/>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872316">
            <a:off x="-423758" y="-1421071"/>
            <a:ext cx="12846790" cy="9598738"/>
          </a:xfrm>
          <a:custGeom>
            <a:avLst/>
            <a:gdLst>
              <a:gd name="connsiteX0" fmla="*/ 12450415 w 12846790"/>
              <a:gd name="connsiteY0" fmla="*/ 3371921 h 9598738"/>
              <a:gd name="connsiteX1" fmla="*/ 12846790 w 12846790"/>
              <a:gd name="connsiteY1" fmla="*/ 4900341 h 9598738"/>
              <a:gd name="connsiteX2" fmla="*/ 12846790 w 12846790"/>
              <a:gd name="connsiteY2" fmla="*/ 6728361 h 9598738"/>
              <a:gd name="connsiteX3" fmla="*/ 12450415 w 12846790"/>
              <a:gd name="connsiteY3" fmla="*/ 6831155 h 9598738"/>
              <a:gd name="connsiteX4" fmla="*/ 11561105 w 12846790"/>
              <a:gd name="connsiteY4" fmla="*/ 0 h 9598738"/>
              <a:gd name="connsiteX5" fmla="*/ 11575953 w 12846790"/>
              <a:gd name="connsiteY5" fmla="*/ 0 h 9598738"/>
              <a:gd name="connsiteX6" fmla="*/ 11957480 w 12846790"/>
              <a:gd name="connsiteY6" fmla="*/ 1471166 h 9598738"/>
              <a:gd name="connsiteX7" fmla="*/ 11957480 w 12846790"/>
              <a:gd name="connsiteY7" fmla="*/ 6958991 h 9598738"/>
              <a:gd name="connsiteX8" fmla="*/ 11561106 w 12846790"/>
              <a:gd name="connsiteY8" fmla="*/ 7061785 h 9598738"/>
              <a:gd name="connsiteX9" fmla="*/ 10671789 w 12846790"/>
              <a:gd name="connsiteY9" fmla="*/ 207551 h 9598738"/>
              <a:gd name="connsiteX10" fmla="*/ 11068165 w 12846790"/>
              <a:gd name="connsiteY10" fmla="*/ 104757 h 9598738"/>
              <a:gd name="connsiteX11" fmla="*/ 11068165 w 12846790"/>
              <a:gd name="connsiteY11" fmla="*/ 7189623 h 9598738"/>
              <a:gd name="connsiteX12" fmla="*/ 10671790 w 12846790"/>
              <a:gd name="connsiteY12" fmla="*/ 7292417 h 9598738"/>
              <a:gd name="connsiteX13" fmla="*/ 9782474 w 12846790"/>
              <a:gd name="connsiteY13" fmla="*/ 438183 h 9598738"/>
              <a:gd name="connsiteX14" fmla="*/ 10178849 w 12846790"/>
              <a:gd name="connsiteY14" fmla="*/ 335389 h 9598738"/>
              <a:gd name="connsiteX15" fmla="*/ 10178849 w 12846790"/>
              <a:gd name="connsiteY15" fmla="*/ 7420255 h 9598738"/>
              <a:gd name="connsiteX16" fmla="*/ 9782473 w 12846790"/>
              <a:gd name="connsiteY16" fmla="*/ 7523050 h 9598738"/>
              <a:gd name="connsiteX17" fmla="*/ 8893158 w 12846790"/>
              <a:gd name="connsiteY17" fmla="*/ 668816 h 9598738"/>
              <a:gd name="connsiteX18" fmla="*/ 9289533 w 12846790"/>
              <a:gd name="connsiteY18" fmla="*/ 566021 h 9598738"/>
              <a:gd name="connsiteX19" fmla="*/ 9289533 w 12846790"/>
              <a:gd name="connsiteY19" fmla="*/ 7650887 h 9598738"/>
              <a:gd name="connsiteX20" fmla="*/ 8893157 w 12846790"/>
              <a:gd name="connsiteY20" fmla="*/ 7753682 h 9598738"/>
              <a:gd name="connsiteX21" fmla="*/ 8003842 w 12846790"/>
              <a:gd name="connsiteY21" fmla="*/ 899448 h 9598738"/>
              <a:gd name="connsiteX22" fmla="*/ 8400217 w 12846790"/>
              <a:gd name="connsiteY22" fmla="*/ 796653 h 9598738"/>
              <a:gd name="connsiteX23" fmla="*/ 8400217 w 12846790"/>
              <a:gd name="connsiteY23" fmla="*/ 7881519 h 9598738"/>
              <a:gd name="connsiteX24" fmla="*/ 8003842 w 12846790"/>
              <a:gd name="connsiteY24" fmla="*/ 7984314 h 9598738"/>
              <a:gd name="connsiteX25" fmla="*/ 7114526 w 12846790"/>
              <a:gd name="connsiteY25" fmla="*/ 1130080 h 9598738"/>
              <a:gd name="connsiteX26" fmla="*/ 7510901 w 12846790"/>
              <a:gd name="connsiteY26" fmla="*/ 1027285 h 9598738"/>
              <a:gd name="connsiteX27" fmla="*/ 7510901 w 12846790"/>
              <a:gd name="connsiteY27" fmla="*/ 8112151 h 9598738"/>
              <a:gd name="connsiteX28" fmla="*/ 7114526 w 12846790"/>
              <a:gd name="connsiteY28" fmla="*/ 8214946 h 9598738"/>
              <a:gd name="connsiteX29" fmla="*/ 6225210 w 12846790"/>
              <a:gd name="connsiteY29" fmla="*/ 1360712 h 9598738"/>
              <a:gd name="connsiteX30" fmla="*/ 6621585 w 12846790"/>
              <a:gd name="connsiteY30" fmla="*/ 1257917 h 9598738"/>
              <a:gd name="connsiteX31" fmla="*/ 6621585 w 12846790"/>
              <a:gd name="connsiteY31" fmla="*/ 8342783 h 9598738"/>
              <a:gd name="connsiteX32" fmla="*/ 6225210 w 12846790"/>
              <a:gd name="connsiteY32" fmla="*/ 8445578 h 9598738"/>
              <a:gd name="connsiteX33" fmla="*/ 5335894 w 12846790"/>
              <a:gd name="connsiteY33" fmla="*/ 1591344 h 9598738"/>
              <a:gd name="connsiteX34" fmla="*/ 5732269 w 12846790"/>
              <a:gd name="connsiteY34" fmla="*/ 1488549 h 9598738"/>
              <a:gd name="connsiteX35" fmla="*/ 5732269 w 12846790"/>
              <a:gd name="connsiteY35" fmla="*/ 8573415 h 9598738"/>
              <a:gd name="connsiteX36" fmla="*/ 5335894 w 12846790"/>
              <a:gd name="connsiteY36" fmla="*/ 8676210 h 9598738"/>
              <a:gd name="connsiteX37" fmla="*/ 4446578 w 12846790"/>
              <a:gd name="connsiteY37" fmla="*/ 1821976 h 9598738"/>
              <a:gd name="connsiteX38" fmla="*/ 4842953 w 12846790"/>
              <a:gd name="connsiteY38" fmla="*/ 1719181 h 9598738"/>
              <a:gd name="connsiteX39" fmla="*/ 4842953 w 12846790"/>
              <a:gd name="connsiteY39" fmla="*/ 8804047 h 9598738"/>
              <a:gd name="connsiteX40" fmla="*/ 4446578 w 12846790"/>
              <a:gd name="connsiteY40" fmla="*/ 8906842 h 9598738"/>
              <a:gd name="connsiteX41" fmla="*/ 3557264 w 12846790"/>
              <a:gd name="connsiteY41" fmla="*/ 2052607 h 9598738"/>
              <a:gd name="connsiteX42" fmla="*/ 3953640 w 12846790"/>
              <a:gd name="connsiteY42" fmla="*/ 1949813 h 9598738"/>
              <a:gd name="connsiteX43" fmla="*/ 3953640 w 12846790"/>
              <a:gd name="connsiteY43" fmla="*/ 9034679 h 9598738"/>
              <a:gd name="connsiteX44" fmla="*/ 3557264 w 12846790"/>
              <a:gd name="connsiteY44" fmla="*/ 9137473 h 9598738"/>
              <a:gd name="connsiteX45" fmla="*/ 2667948 w 12846790"/>
              <a:gd name="connsiteY45" fmla="*/ 2283239 h 9598738"/>
              <a:gd name="connsiteX46" fmla="*/ 3064324 w 12846790"/>
              <a:gd name="connsiteY46" fmla="*/ 2180445 h 9598738"/>
              <a:gd name="connsiteX47" fmla="*/ 3064323 w 12846790"/>
              <a:gd name="connsiteY47" fmla="*/ 9265311 h 9598738"/>
              <a:gd name="connsiteX48" fmla="*/ 2667948 w 12846790"/>
              <a:gd name="connsiteY48" fmla="*/ 9368106 h 9598738"/>
              <a:gd name="connsiteX49" fmla="*/ 1778632 w 12846790"/>
              <a:gd name="connsiteY49" fmla="*/ 2513871 h 9598738"/>
              <a:gd name="connsiteX50" fmla="*/ 2175008 w 12846790"/>
              <a:gd name="connsiteY50" fmla="*/ 2411077 h 9598738"/>
              <a:gd name="connsiteX51" fmla="*/ 2175007 w 12846790"/>
              <a:gd name="connsiteY51" fmla="*/ 9495943 h 9598738"/>
              <a:gd name="connsiteX52" fmla="*/ 1778632 w 12846790"/>
              <a:gd name="connsiteY52" fmla="*/ 9598738 h 9598738"/>
              <a:gd name="connsiteX53" fmla="*/ 889316 w 12846790"/>
              <a:gd name="connsiteY53" fmla="*/ 2744503 h 9598738"/>
              <a:gd name="connsiteX54" fmla="*/ 1285692 w 12846790"/>
              <a:gd name="connsiteY54" fmla="*/ 2641709 h 9598738"/>
              <a:gd name="connsiteX55" fmla="*/ 1285692 w 12846790"/>
              <a:gd name="connsiteY55" fmla="*/ 8888285 h 9598738"/>
              <a:gd name="connsiteX56" fmla="*/ 889316 w 12846790"/>
              <a:gd name="connsiteY56" fmla="*/ 7359864 h 9598738"/>
              <a:gd name="connsiteX57" fmla="*/ 0 w 12846790"/>
              <a:gd name="connsiteY57" fmla="*/ 2975136 h 9598738"/>
              <a:gd name="connsiteX58" fmla="*/ 396376 w 12846790"/>
              <a:gd name="connsiteY58" fmla="*/ 2872341 h 9598738"/>
              <a:gd name="connsiteX59" fmla="*/ 396376 w 12846790"/>
              <a:gd name="connsiteY59" fmla="*/ 5459088 h 9598738"/>
              <a:gd name="connsiteX60" fmla="*/ 0 w 12846790"/>
              <a:gd name="connsiteY60" fmla="*/ 3930666 h 9598738"/>
            </a:gdLst>
            <a:ahLst/>
            <a:cxnLst/>
            <a:rect l="l" t="t" r="r" b="b"/>
            <a:pathLst>
              <a:path w="12846790" h="9598738">
                <a:moveTo>
                  <a:pt x="12450415" y="3371921"/>
                </a:moveTo>
                <a:lnTo>
                  <a:pt x="12846790" y="4900341"/>
                </a:lnTo>
                <a:lnTo>
                  <a:pt x="12846790" y="6728361"/>
                </a:lnTo>
                <a:lnTo>
                  <a:pt x="12450415" y="6831155"/>
                </a:lnTo>
                <a:close/>
                <a:moveTo>
                  <a:pt x="11561105" y="0"/>
                </a:moveTo>
                <a:lnTo>
                  <a:pt x="11575953" y="0"/>
                </a:lnTo>
                <a:lnTo>
                  <a:pt x="11957480" y="1471166"/>
                </a:lnTo>
                <a:lnTo>
                  <a:pt x="11957480" y="6958991"/>
                </a:lnTo>
                <a:lnTo>
                  <a:pt x="11561106" y="7061785"/>
                </a:lnTo>
                <a:close/>
                <a:moveTo>
                  <a:pt x="10671789" y="207551"/>
                </a:moveTo>
                <a:lnTo>
                  <a:pt x="11068165" y="104757"/>
                </a:lnTo>
                <a:lnTo>
                  <a:pt x="11068165" y="7189623"/>
                </a:lnTo>
                <a:lnTo>
                  <a:pt x="10671790" y="7292417"/>
                </a:lnTo>
                <a:close/>
                <a:moveTo>
                  <a:pt x="9782474" y="438183"/>
                </a:moveTo>
                <a:lnTo>
                  <a:pt x="10178849" y="335389"/>
                </a:lnTo>
                <a:lnTo>
                  <a:pt x="10178849" y="7420255"/>
                </a:lnTo>
                <a:lnTo>
                  <a:pt x="9782473" y="7523050"/>
                </a:lnTo>
                <a:close/>
                <a:moveTo>
                  <a:pt x="8893158" y="668816"/>
                </a:moveTo>
                <a:lnTo>
                  <a:pt x="9289533" y="566021"/>
                </a:lnTo>
                <a:lnTo>
                  <a:pt x="9289533" y="7650887"/>
                </a:lnTo>
                <a:lnTo>
                  <a:pt x="8893157" y="7753682"/>
                </a:lnTo>
                <a:close/>
                <a:moveTo>
                  <a:pt x="8003842" y="899448"/>
                </a:moveTo>
                <a:lnTo>
                  <a:pt x="8400217" y="796653"/>
                </a:lnTo>
                <a:lnTo>
                  <a:pt x="8400217" y="7881519"/>
                </a:lnTo>
                <a:lnTo>
                  <a:pt x="8003842" y="7984314"/>
                </a:lnTo>
                <a:close/>
                <a:moveTo>
                  <a:pt x="7114526" y="1130080"/>
                </a:moveTo>
                <a:lnTo>
                  <a:pt x="7510901" y="1027285"/>
                </a:lnTo>
                <a:lnTo>
                  <a:pt x="7510901" y="8112151"/>
                </a:lnTo>
                <a:lnTo>
                  <a:pt x="7114526" y="8214946"/>
                </a:lnTo>
                <a:close/>
                <a:moveTo>
                  <a:pt x="6225210" y="1360712"/>
                </a:moveTo>
                <a:lnTo>
                  <a:pt x="6621585" y="1257917"/>
                </a:lnTo>
                <a:lnTo>
                  <a:pt x="6621585" y="8342783"/>
                </a:lnTo>
                <a:lnTo>
                  <a:pt x="6225210" y="8445578"/>
                </a:lnTo>
                <a:close/>
                <a:moveTo>
                  <a:pt x="5335894" y="1591344"/>
                </a:moveTo>
                <a:lnTo>
                  <a:pt x="5732269" y="1488549"/>
                </a:lnTo>
                <a:lnTo>
                  <a:pt x="5732269" y="8573415"/>
                </a:lnTo>
                <a:lnTo>
                  <a:pt x="5335894" y="8676210"/>
                </a:lnTo>
                <a:close/>
                <a:moveTo>
                  <a:pt x="4446578" y="1821976"/>
                </a:moveTo>
                <a:lnTo>
                  <a:pt x="4842953" y="1719181"/>
                </a:lnTo>
                <a:lnTo>
                  <a:pt x="4842953" y="8804047"/>
                </a:lnTo>
                <a:lnTo>
                  <a:pt x="4446578" y="8906842"/>
                </a:lnTo>
                <a:close/>
                <a:moveTo>
                  <a:pt x="3557264" y="2052607"/>
                </a:moveTo>
                <a:lnTo>
                  <a:pt x="3953640" y="1949813"/>
                </a:lnTo>
                <a:lnTo>
                  <a:pt x="3953640" y="9034679"/>
                </a:lnTo>
                <a:lnTo>
                  <a:pt x="3557264" y="9137473"/>
                </a:lnTo>
                <a:close/>
                <a:moveTo>
                  <a:pt x="2667948" y="2283239"/>
                </a:moveTo>
                <a:lnTo>
                  <a:pt x="3064324" y="2180445"/>
                </a:lnTo>
                <a:lnTo>
                  <a:pt x="3064323" y="9265311"/>
                </a:lnTo>
                <a:lnTo>
                  <a:pt x="2667948" y="9368106"/>
                </a:lnTo>
                <a:close/>
                <a:moveTo>
                  <a:pt x="1778632" y="2513871"/>
                </a:moveTo>
                <a:lnTo>
                  <a:pt x="2175008" y="2411077"/>
                </a:lnTo>
                <a:lnTo>
                  <a:pt x="2175007" y="9495943"/>
                </a:lnTo>
                <a:lnTo>
                  <a:pt x="1778632" y="9598738"/>
                </a:lnTo>
                <a:close/>
                <a:moveTo>
                  <a:pt x="889316" y="2744503"/>
                </a:moveTo>
                <a:lnTo>
                  <a:pt x="1285692" y="2641709"/>
                </a:lnTo>
                <a:lnTo>
                  <a:pt x="1285692" y="8888285"/>
                </a:lnTo>
                <a:lnTo>
                  <a:pt x="889316" y="7359864"/>
                </a:lnTo>
                <a:close/>
                <a:moveTo>
                  <a:pt x="0" y="2975136"/>
                </a:moveTo>
                <a:lnTo>
                  <a:pt x="396376" y="2872341"/>
                </a:lnTo>
                <a:lnTo>
                  <a:pt x="396376" y="5459088"/>
                </a:lnTo>
                <a:lnTo>
                  <a:pt x="0" y="3930666"/>
                </a:lnTo>
                <a:close/>
              </a:path>
            </a:pathLst>
          </a:custGeom>
          <a:solidFill>
            <a:schemeClr val="accent1">
              <a:lumMod val="20000"/>
              <a:lumOff val="80000"/>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6395" y="1130301"/>
            <a:ext cx="9137569" cy="4930980"/>
          </a:xfrm>
          <a:prstGeom prst="roundRect">
            <a:avLst>
              <a:gd name="adj" fmla="val 3247"/>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777440" y="771807"/>
            <a:ext cx="5051308" cy="5696144"/>
          </a:xfrm>
          <a:custGeom>
            <a:avLst/>
            <a:gdLst>
              <a:gd name="connsiteX0" fmla="*/ 5044445 w 5051308"/>
              <a:gd name="connsiteY0" fmla="*/ 1627540 h 5696144"/>
              <a:gd name="connsiteX1" fmla="*/ 4833372 w 5051308"/>
              <a:gd name="connsiteY1" fmla="*/ 1264066 h 5696144"/>
              <a:gd name="connsiteX2" fmla="*/ 2727966 w 5051308"/>
              <a:gd name="connsiteY2" fmla="*/ 55534 h 5696144"/>
              <a:gd name="connsiteX3" fmla="*/ 2308104 w 5051308"/>
              <a:gd name="connsiteY3" fmla="*/ 57058 h 5696144"/>
              <a:gd name="connsiteX4" fmla="*/ 208793 w 5051308"/>
              <a:gd name="connsiteY4" fmla="*/ 1276258 h 5696144"/>
              <a:gd name="connsiteX5" fmla="*/ 5 w 5051308"/>
              <a:gd name="connsiteY5" fmla="*/ 1640494 h 5696144"/>
              <a:gd name="connsiteX6" fmla="*/ 6101 w 5051308"/>
              <a:gd name="connsiteY6" fmla="*/ 4068226 h 5696144"/>
              <a:gd name="connsiteX7" fmla="*/ 217175 w 5051308"/>
              <a:gd name="connsiteY7" fmla="*/ 4431700 h 5696144"/>
              <a:gd name="connsiteX8" fmla="*/ 2323344 w 5051308"/>
              <a:gd name="connsiteY8" fmla="*/ 5640232 h 5696144"/>
              <a:gd name="connsiteX9" fmla="*/ 2743206 w 5051308"/>
              <a:gd name="connsiteY9" fmla="*/ 5639470 h 5696144"/>
              <a:gd name="connsiteX10" fmla="*/ 4842515 w 5051308"/>
              <a:gd name="connsiteY10" fmla="*/ 4420270 h 5696144"/>
              <a:gd name="connsiteX11" fmla="*/ 5051304 w 5051308"/>
              <a:gd name="connsiteY11" fmla="*/ 4056034 h 5696144"/>
              <a:gd name="connsiteX12" fmla="*/ 5044445 w 5051308"/>
              <a:gd name="connsiteY12" fmla="*/ 1627540 h 5696144"/>
            </a:gdLst>
            <a:ahLst/>
            <a:cxnLst/>
            <a:rect l="l" t="t" r="r" b="b"/>
            <a:pathLst>
              <a:path w="5051308" h="5696144">
                <a:moveTo>
                  <a:pt x="5044445" y="1627540"/>
                </a:moveTo>
                <a:cubicBezTo>
                  <a:pt x="5044445" y="1477426"/>
                  <a:pt x="4963674" y="1338742"/>
                  <a:pt x="4833372" y="1264066"/>
                </a:cubicBezTo>
                <a:lnTo>
                  <a:pt x="2727966" y="55534"/>
                </a:lnTo>
                <a:cubicBezTo>
                  <a:pt x="2597664" y="-19142"/>
                  <a:pt x="2437644" y="-18380"/>
                  <a:pt x="2308104" y="57058"/>
                </a:cubicBezTo>
                <a:lnTo>
                  <a:pt x="208793" y="1276258"/>
                </a:lnTo>
                <a:cubicBezTo>
                  <a:pt x="79253" y="1351696"/>
                  <a:pt x="-757" y="1490380"/>
                  <a:pt x="5" y="1640494"/>
                </a:cubicBezTo>
                <a:lnTo>
                  <a:pt x="6101" y="4068226"/>
                </a:lnTo>
                <a:cubicBezTo>
                  <a:pt x="6101" y="4218340"/>
                  <a:pt x="86873" y="4357024"/>
                  <a:pt x="217175" y="4431700"/>
                </a:cubicBezTo>
                <a:lnTo>
                  <a:pt x="2323344" y="5640232"/>
                </a:lnTo>
                <a:cubicBezTo>
                  <a:pt x="2453646" y="5714908"/>
                  <a:pt x="2613666" y="5714908"/>
                  <a:pt x="2743206" y="5639470"/>
                </a:cubicBezTo>
                <a:lnTo>
                  <a:pt x="4842515" y="4420270"/>
                </a:lnTo>
                <a:cubicBezTo>
                  <a:pt x="4972055" y="4344832"/>
                  <a:pt x="5052065" y="4206148"/>
                  <a:pt x="5051304" y="4056034"/>
                </a:cubicBezTo>
                <a:lnTo>
                  <a:pt x="5044445" y="1627540"/>
                </a:lnTo>
                <a:close/>
              </a:path>
            </a:pathLst>
          </a:custGeom>
          <a:gradFill>
            <a:gsLst>
              <a:gs pos="0">
                <a:schemeClr val="accent2"/>
              </a:gs>
              <a:gs pos="100000">
                <a:schemeClr val="accent2">
                  <a:lumMod val="60000"/>
                  <a:lumOff val="40000"/>
                </a:schemeClr>
              </a:gs>
            </a:gsLst>
            <a:lin ang="0" scaled="0"/>
          </a:gradFill>
          <a:ln w="7620" cap="flat">
            <a:noFill/>
            <a:miter/>
          </a:ln>
        </p:spPr>
        <p:txBody>
          <a:bodyPr vert="horz" wrap="square" lIns="91440" tIns="45720" rIns="91440" bIns="45720" rtlCol="0" anchor="ctr"/>
          <a:lstStyle/>
          <a:p>
            <a:pPr algn="l">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6967021" y="987791"/>
            <a:ext cx="4668583" cy="5264562"/>
          </a:xfrm>
          <a:custGeom>
            <a:avLst/>
            <a:gdLst>
              <a:gd name="connsiteX0" fmla="*/ 2326985 w 4668583"/>
              <a:gd name="connsiteY0" fmla="*/ 4 h 5264562"/>
              <a:gd name="connsiteX1" fmla="*/ 2521274 w 4668583"/>
              <a:gd name="connsiteY1" fmla="*/ 51327 h 5264562"/>
              <a:gd name="connsiteX2" fmla="*/ 4467159 w 4668583"/>
              <a:gd name="connsiteY2" fmla="*/ 1168292 h 5264562"/>
              <a:gd name="connsiteX3" fmla="*/ 4662240 w 4668583"/>
              <a:gd name="connsiteY3" fmla="*/ 1504226 h 5264562"/>
              <a:gd name="connsiteX4" fmla="*/ 4668579 w 4668583"/>
              <a:gd name="connsiteY4" fmla="*/ 3748719 h 5264562"/>
              <a:gd name="connsiteX5" fmla="*/ 4475610 w 4668583"/>
              <a:gd name="connsiteY5" fmla="*/ 4085358 h 5264562"/>
              <a:gd name="connsiteX6" fmla="*/ 2535360 w 4668583"/>
              <a:gd name="connsiteY6" fmla="*/ 5212182 h 5264562"/>
              <a:gd name="connsiteX7" fmla="*/ 2147309 w 4668583"/>
              <a:gd name="connsiteY7" fmla="*/ 5212887 h 5264562"/>
              <a:gd name="connsiteX8" fmla="*/ 200721 w 4668583"/>
              <a:gd name="connsiteY8" fmla="*/ 4095922 h 5264562"/>
              <a:gd name="connsiteX9" fmla="*/ 5639 w 4668583"/>
              <a:gd name="connsiteY9" fmla="*/ 3759987 h 5264562"/>
              <a:gd name="connsiteX10" fmla="*/ 5 w 4668583"/>
              <a:gd name="connsiteY10" fmla="*/ 1516199 h 5264562"/>
              <a:gd name="connsiteX11" fmla="*/ 192974 w 4668583"/>
              <a:gd name="connsiteY11" fmla="*/ 1179560 h 5264562"/>
              <a:gd name="connsiteX12" fmla="*/ 2133224 w 4668583"/>
              <a:gd name="connsiteY12" fmla="*/ 52736 h 5264562"/>
              <a:gd name="connsiteX13" fmla="*/ 2326985 w 4668583"/>
              <a:gd name="connsiteY13" fmla="*/ 4 h 5264562"/>
            </a:gdLst>
            <a:ahLst/>
            <a:cxnLst/>
            <a:rect l="l" t="t" r="r" b="b"/>
            <a:pathLst>
              <a:path w="4668583" h="5264562">
                <a:moveTo>
                  <a:pt x="2326985" y="4"/>
                </a:moveTo>
                <a:cubicBezTo>
                  <a:pt x="2393978" y="-260"/>
                  <a:pt x="2461059" y="16818"/>
                  <a:pt x="2521274" y="51327"/>
                </a:cubicBezTo>
                <a:lnTo>
                  <a:pt x="4467159" y="1168292"/>
                </a:lnTo>
                <a:cubicBezTo>
                  <a:pt x="4587588" y="1237310"/>
                  <a:pt x="4662240" y="1365486"/>
                  <a:pt x="4662240" y="1504226"/>
                </a:cubicBezTo>
                <a:lnTo>
                  <a:pt x="4668579" y="3748719"/>
                </a:lnTo>
                <a:cubicBezTo>
                  <a:pt x="4669283" y="3887460"/>
                  <a:pt x="4595335" y="4015636"/>
                  <a:pt x="4475610" y="4085358"/>
                </a:cubicBezTo>
                <a:lnTo>
                  <a:pt x="2535360" y="5212182"/>
                </a:lnTo>
                <a:cubicBezTo>
                  <a:pt x="2415635" y="5281905"/>
                  <a:pt x="2267739" y="5281905"/>
                  <a:pt x="2147309" y="5212887"/>
                </a:cubicBezTo>
                <a:lnTo>
                  <a:pt x="200721" y="4095922"/>
                </a:lnTo>
                <a:cubicBezTo>
                  <a:pt x="80291" y="4026904"/>
                  <a:pt x="5639" y="3898728"/>
                  <a:pt x="5639" y="3759987"/>
                </a:cubicBezTo>
                <a:lnTo>
                  <a:pt x="5" y="1516199"/>
                </a:lnTo>
                <a:cubicBezTo>
                  <a:pt x="-699" y="1377459"/>
                  <a:pt x="73249" y="1249282"/>
                  <a:pt x="192974" y="1179560"/>
                </a:cubicBezTo>
                <a:lnTo>
                  <a:pt x="2133224" y="52736"/>
                </a:lnTo>
                <a:cubicBezTo>
                  <a:pt x="2193087" y="17875"/>
                  <a:pt x="2259992" y="268"/>
                  <a:pt x="2326985" y="4"/>
                </a:cubicBezTo>
                <a:close/>
              </a:path>
            </a:pathLst>
          </a:custGeom>
          <a:noFill/>
          <a:ln>
            <a:noFill/>
          </a:ln>
        </p:spPr>
      </p:pic>
      <p:sp>
        <p:nvSpPr>
          <p:cNvPr id="7" name="标题 1"/>
          <p:cNvSpPr txBox="1"/>
          <p:nvPr/>
        </p:nvSpPr>
        <p:spPr>
          <a:xfrm>
            <a:off x="10182782" y="5375524"/>
            <a:ext cx="3351025" cy="3778807"/>
          </a:xfrm>
          <a:custGeom>
            <a:avLst/>
            <a:gdLst>
              <a:gd name="connsiteX0" fmla="*/ 3346472 w 3351025"/>
              <a:gd name="connsiteY0" fmla="*/ 1079706 h 3778807"/>
              <a:gd name="connsiteX1" fmla="*/ 3206447 w 3351025"/>
              <a:gd name="connsiteY1" fmla="*/ 838578 h 3778807"/>
              <a:gd name="connsiteX2" fmla="*/ 1809725 w 3351025"/>
              <a:gd name="connsiteY2" fmla="*/ 36841 h 3778807"/>
              <a:gd name="connsiteX3" fmla="*/ 1531190 w 3351025"/>
              <a:gd name="connsiteY3" fmla="*/ 37852 h 3778807"/>
              <a:gd name="connsiteX4" fmla="*/ 138513 w 3351025"/>
              <a:gd name="connsiteY4" fmla="*/ 846666 h 3778807"/>
              <a:gd name="connsiteX5" fmla="*/ 4 w 3351025"/>
              <a:gd name="connsiteY5" fmla="*/ 1088300 h 3778807"/>
              <a:gd name="connsiteX6" fmla="*/ 4048 w 3351025"/>
              <a:gd name="connsiteY6" fmla="*/ 2698851 h 3778807"/>
              <a:gd name="connsiteX7" fmla="*/ 144074 w 3351025"/>
              <a:gd name="connsiteY7" fmla="*/ 2939979 h 3778807"/>
              <a:gd name="connsiteX8" fmla="*/ 1541300 w 3351025"/>
              <a:gd name="connsiteY8" fmla="*/ 3741716 h 3778807"/>
              <a:gd name="connsiteX9" fmla="*/ 1819836 w 3351025"/>
              <a:gd name="connsiteY9" fmla="*/ 3741210 h 3778807"/>
              <a:gd name="connsiteX10" fmla="*/ 3212512 w 3351025"/>
              <a:gd name="connsiteY10" fmla="*/ 2932396 h 3778807"/>
              <a:gd name="connsiteX11" fmla="*/ 3351022 w 3351025"/>
              <a:gd name="connsiteY11" fmla="*/ 2690763 h 3778807"/>
              <a:gd name="connsiteX12" fmla="*/ 3346472 w 3351025"/>
              <a:gd name="connsiteY12" fmla="*/ 1079706 h 3778807"/>
            </a:gdLst>
            <a:ahLst/>
            <a:cxnLst/>
            <a:rect l="l" t="t" r="r" b="b"/>
            <a:pathLst>
              <a:path w="3351025" h="3778807">
                <a:moveTo>
                  <a:pt x="3346472" y="1079706"/>
                </a:moveTo>
                <a:cubicBezTo>
                  <a:pt x="3346472" y="980121"/>
                  <a:pt x="3292889" y="888118"/>
                  <a:pt x="3206447" y="838578"/>
                </a:cubicBezTo>
                <a:lnTo>
                  <a:pt x="1809725" y="36841"/>
                </a:lnTo>
                <a:cubicBezTo>
                  <a:pt x="1723283" y="-12699"/>
                  <a:pt x="1617127" y="-12193"/>
                  <a:pt x="1531190" y="37852"/>
                </a:cubicBezTo>
                <a:lnTo>
                  <a:pt x="138513" y="846666"/>
                </a:lnTo>
                <a:cubicBezTo>
                  <a:pt x="52577" y="896712"/>
                  <a:pt x="-502" y="988714"/>
                  <a:pt x="4" y="1088300"/>
                </a:cubicBezTo>
                <a:lnTo>
                  <a:pt x="4048" y="2698851"/>
                </a:lnTo>
                <a:cubicBezTo>
                  <a:pt x="4048" y="2798436"/>
                  <a:pt x="57632" y="2890439"/>
                  <a:pt x="144074" y="2939979"/>
                </a:cubicBezTo>
                <a:lnTo>
                  <a:pt x="1541300" y="3741716"/>
                </a:lnTo>
                <a:cubicBezTo>
                  <a:pt x="1627742" y="3791256"/>
                  <a:pt x="1733899" y="3791256"/>
                  <a:pt x="1819836" y="3741210"/>
                </a:cubicBezTo>
                <a:lnTo>
                  <a:pt x="3212512" y="2932396"/>
                </a:lnTo>
                <a:cubicBezTo>
                  <a:pt x="3298449" y="2882351"/>
                  <a:pt x="3351527" y="2790348"/>
                  <a:pt x="3351022" y="2690763"/>
                </a:cubicBezTo>
                <a:lnTo>
                  <a:pt x="3346472" y="1079706"/>
                </a:lnTo>
                <a:close/>
              </a:path>
            </a:pathLst>
          </a:custGeom>
          <a:gradFill>
            <a:gsLst>
              <a:gs pos="0">
                <a:schemeClr val="accent1">
                  <a:lumMod val="60000"/>
                  <a:lumOff val="40000"/>
                </a:schemeClr>
              </a:gs>
              <a:gs pos="100000">
                <a:schemeClr val="accent1">
                  <a:lumMod val="60000"/>
                  <a:lumOff val="40000"/>
                  <a:alpha val="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9721945" y="-3072804"/>
            <a:ext cx="4291280" cy="4839093"/>
          </a:xfrm>
          <a:custGeom>
            <a:avLst/>
            <a:gdLst>
              <a:gd name="connsiteX0" fmla="*/ 4285450 w 4291280"/>
              <a:gd name="connsiteY0" fmla="*/ 1382658 h 4839093"/>
              <a:gd name="connsiteX1" fmla="*/ 4106135 w 4291280"/>
              <a:gd name="connsiteY1" fmla="*/ 1073873 h 4839093"/>
              <a:gd name="connsiteX2" fmla="*/ 2317511 w 4291280"/>
              <a:gd name="connsiteY2" fmla="*/ 47178 h 4839093"/>
              <a:gd name="connsiteX3" fmla="*/ 1960823 w 4291280"/>
              <a:gd name="connsiteY3" fmla="*/ 48473 h 4839093"/>
              <a:gd name="connsiteX4" fmla="*/ 177378 w 4291280"/>
              <a:gd name="connsiteY4" fmla="*/ 1084230 h 4839093"/>
              <a:gd name="connsiteX5" fmla="*/ 5 w 4291280"/>
              <a:gd name="connsiteY5" fmla="*/ 1393663 h 4839093"/>
              <a:gd name="connsiteX6" fmla="*/ 5183 w 4291280"/>
              <a:gd name="connsiteY6" fmla="*/ 3456114 h 4839093"/>
              <a:gd name="connsiteX7" fmla="*/ 184499 w 4291280"/>
              <a:gd name="connsiteY7" fmla="*/ 3764899 h 4839093"/>
              <a:gd name="connsiteX8" fmla="*/ 1973769 w 4291280"/>
              <a:gd name="connsiteY8" fmla="*/ 4791594 h 4839093"/>
              <a:gd name="connsiteX9" fmla="*/ 2330458 w 4291280"/>
              <a:gd name="connsiteY9" fmla="*/ 4790946 h 4839093"/>
              <a:gd name="connsiteX10" fmla="*/ 4113903 w 4291280"/>
              <a:gd name="connsiteY10" fmla="*/ 3755189 h 4839093"/>
              <a:gd name="connsiteX11" fmla="*/ 4291276 w 4291280"/>
              <a:gd name="connsiteY11" fmla="*/ 3445757 h 4839093"/>
              <a:gd name="connsiteX12" fmla="*/ 4285450 w 4291280"/>
              <a:gd name="connsiteY12" fmla="*/ 1382658 h 4839093"/>
            </a:gdLst>
            <a:ahLst/>
            <a:cxnLst/>
            <a:rect l="l" t="t" r="r" b="b"/>
            <a:pathLst>
              <a:path w="4291280" h="4839093">
                <a:moveTo>
                  <a:pt x="4285450" y="1382658"/>
                </a:moveTo>
                <a:cubicBezTo>
                  <a:pt x="4285450" y="1255130"/>
                  <a:pt x="4216831" y="1137313"/>
                  <a:pt x="4106135" y="1073873"/>
                </a:cubicBezTo>
                <a:lnTo>
                  <a:pt x="2317511" y="47178"/>
                </a:lnTo>
                <a:cubicBezTo>
                  <a:pt x="2206815" y="-16262"/>
                  <a:pt x="2070872" y="-15615"/>
                  <a:pt x="1960823" y="48473"/>
                </a:cubicBezTo>
                <a:lnTo>
                  <a:pt x="177378" y="1084230"/>
                </a:lnTo>
                <a:cubicBezTo>
                  <a:pt x="67329" y="1148318"/>
                  <a:pt x="-643" y="1266135"/>
                  <a:pt x="5" y="1393663"/>
                </a:cubicBezTo>
                <a:lnTo>
                  <a:pt x="5183" y="3456114"/>
                </a:lnTo>
                <a:cubicBezTo>
                  <a:pt x="5183" y="3583642"/>
                  <a:pt x="73802" y="3701459"/>
                  <a:pt x="184499" y="3764899"/>
                </a:cubicBezTo>
                <a:lnTo>
                  <a:pt x="1973769" y="4791594"/>
                </a:lnTo>
                <a:cubicBezTo>
                  <a:pt x="2084466" y="4855034"/>
                  <a:pt x="2220409" y="4855034"/>
                  <a:pt x="2330458" y="4790946"/>
                </a:cubicBezTo>
                <a:lnTo>
                  <a:pt x="4113903" y="3755189"/>
                </a:lnTo>
                <a:cubicBezTo>
                  <a:pt x="4223952" y="3691102"/>
                  <a:pt x="4291924" y="3573284"/>
                  <a:pt x="4291276" y="3445757"/>
                </a:cubicBezTo>
                <a:lnTo>
                  <a:pt x="4285450" y="1382658"/>
                </a:lnTo>
                <a:close/>
              </a:path>
            </a:pathLst>
          </a:custGeom>
          <a:gradFill>
            <a:gsLst>
              <a:gs pos="0">
                <a:schemeClr val="accent1"/>
              </a:gs>
              <a:gs pos="100000">
                <a:schemeClr val="accent1">
                  <a:lumMod val="20000"/>
                  <a:lumOff val="80000"/>
                  <a:alpha val="44000"/>
                </a:schemeClr>
              </a:gs>
            </a:gsLst>
            <a:lin ang="5400000" scaled="0"/>
          </a:gradFill>
          <a:ln w="5048"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413635" y="3465998"/>
            <a:ext cx="935682" cy="1055128"/>
          </a:xfrm>
          <a:custGeom>
            <a:avLst/>
            <a:gdLst>
              <a:gd name="connsiteX0" fmla="*/ 934411 w 935682"/>
              <a:gd name="connsiteY0" fmla="*/ 301478 h 1055128"/>
              <a:gd name="connsiteX1" fmla="*/ 895312 w 935682"/>
              <a:gd name="connsiteY1" fmla="*/ 234150 h 1055128"/>
              <a:gd name="connsiteX2" fmla="*/ 505316 w 935682"/>
              <a:gd name="connsiteY2" fmla="*/ 10287 h 1055128"/>
              <a:gd name="connsiteX3" fmla="*/ 427543 w 935682"/>
              <a:gd name="connsiteY3" fmla="*/ 10569 h 1055128"/>
              <a:gd name="connsiteX4" fmla="*/ 38676 w 935682"/>
              <a:gd name="connsiteY4" fmla="*/ 236408 h 1055128"/>
              <a:gd name="connsiteX5" fmla="*/ 1 w 935682"/>
              <a:gd name="connsiteY5" fmla="*/ 303878 h 1055128"/>
              <a:gd name="connsiteX6" fmla="*/ 1130 w 935682"/>
              <a:gd name="connsiteY6" fmla="*/ 753580 h 1055128"/>
              <a:gd name="connsiteX7" fmla="*/ 40229 w 935682"/>
              <a:gd name="connsiteY7" fmla="*/ 820908 h 1055128"/>
              <a:gd name="connsiteX8" fmla="*/ 430366 w 935682"/>
              <a:gd name="connsiteY8" fmla="*/ 1044772 h 1055128"/>
              <a:gd name="connsiteX9" fmla="*/ 508139 w 935682"/>
              <a:gd name="connsiteY9" fmla="*/ 1044630 h 1055128"/>
              <a:gd name="connsiteX10" fmla="*/ 897006 w 935682"/>
              <a:gd name="connsiteY10" fmla="*/ 818791 h 1055128"/>
              <a:gd name="connsiteX11" fmla="*/ 935681 w 935682"/>
              <a:gd name="connsiteY11" fmla="*/ 751322 h 1055128"/>
              <a:gd name="connsiteX12" fmla="*/ 934411 w 935682"/>
              <a:gd name="connsiteY12" fmla="*/ 301478 h 1055128"/>
            </a:gdLst>
            <a:ahLst/>
            <a:cxnLst/>
            <a:rect l="l" t="t" r="r" b="b"/>
            <a:pathLst>
              <a:path w="935682" h="1055128">
                <a:moveTo>
                  <a:pt x="934411" y="301478"/>
                </a:moveTo>
                <a:cubicBezTo>
                  <a:pt x="934411" y="273672"/>
                  <a:pt x="919449" y="247983"/>
                  <a:pt x="895312" y="234150"/>
                </a:cubicBezTo>
                <a:lnTo>
                  <a:pt x="505316" y="10287"/>
                </a:lnTo>
                <a:cubicBezTo>
                  <a:pt x="481180" y="-3546"/>
                  <a:pt x="451538" y="-3405"/>
                  <a:pt x="427543" y="10569"/>
                </a:cubicBezTo>
                <a:lnTo>
                  <a:pt x="38676" y="236408"/>
                </a:lnTo>
                <a:cubicBezTo>
                  <a:pt x="14681" y="250382"/>
                  <a:pt x="-140" y="276071"/>
                  <a:pt x="1" y="303878"/>
                </a:cubicBezTo>
                <a:lnTo>
                  <a:pt x="1130" y="753580"/>
                </a:lnTo>
                <a:cubicBezTo>
                  <a:pt x="1130" y="781387"/>
                  <a:pt x="16092" y="807076"/>
                  <a:pt x="40229" y="820908"/>
                </a:cubicBezTo>
                <a:lnTo>
                  <a:pt x="430366" y="1044772"/>
                </a:lnTo>
                <a:cubicBezTo>
                  <a:pt x="454502" y="1058604"/>
                  <a:pt x="484144" y="1058604"/>
                  <a:pt x="508139" y="1044630"/>
                </a:cubicBezTo>
                <a:lnTo>
                  <a:pt x="897006" y="818791"/>
                </a:lnTo>
                <a:cubicBezTo>
                  <a:pt x="921001" y="804817"/>
                  <a:pt x="935822" y="779128"/>
                  <a:pt x="935681" y="751322"/>
                </a:cubicBezTo>
                <a:lnTo>
                  <a:pt x="934411" y="301478"/>
                </a:lnTo>
                <a:close/>
              </a:path>
            </a:pathLst>
          </a:custGeom>
          <a:gradFill>
            <a:gsLst>
              <a:gs pos="0">
                <a:schemeClr val="accent1">
                  <a:lumMod val="20000"/>
                  <a:lumOff val="80000"/>
                </a:schemeClr>
              </a:gs>
              <a:gs pos="100000">
                <a:schemeClr val="accent1">
                  <a:lumMod val="60000"/>
                  <a:lumOff val="40000"/>
                </a:schemeClr>
              </a:gs>
            </a:gsLst>
            <a:lin ang="5400000" scaled="0"/>
          </a:gradFill>
          <a:ln w="140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6499917" y="3566902"/>
            <a:ext cx="756730" cy="853332"/>
          </a:xfrm>
          <a:custGeom>
            <a:avLst/>
            <a:gdLst>
              <a:gd name="connsiteX0" fmla="*/ 755702 w 756730"/>
              <a:gd name="connsiteY0" fmla="*/ 243820 h 853332"/>
              <a:gd name="connsiteX1" fmla="*/ 724081 w 756730"/>
              <a:gd name="connsiteY1" fmla="*/ 189368 h 853332"/>
              <a:gd name="connsiteX2" fmla="*/ 408673 w 756730"/>
              <a:gd name="connsiteY2" fmla="*/ 8319 h 853332"/>
              <a:gd name="connsiteX3" fmla="*/ 345774 w 756730"/>
              <a:gd name="connsiteY3" fmla="*/ 8548 h 853332"/>
              <a:gd name="connsiteX4" fmla="*/ 31279 w 756730"/>
              <a:gd name="connsiteY4" fmla="*/ 191195 h 853332"/>
              <a:gd name="connsiteX5" fmla="*/ 1 w 756730"/>
              <a:gd name="connsiteY5" fmla="*/ 245760 h 853332"/>
              <a:gd name="connsiteX6" fmla="*/ 914 w 756730"/>
              <a:gd name="connsiteY6" fmla="*/ 609456 h 853332"/>
              <a:gd name="connsiteX7" fmla="*/ 32535 w 756730"/>
              <a:gd name="connsiteY7" fmla="*/ 663907 h 853332"/>
              <a:gd name="connsiteX8" fmla="*/ 348057 w 756730"/>
              <a:gd name="connsiteY8" fmla="*/ 844956 h 853332"/>
              <a:gd name="connsiteX9" fmla="*/ 410956 w 756730"/>
              <a:gd name="connsiteY9" fmla="*/ 844842 h 853332"/>
              <a:gd name="connsiteX10" fmla="*/ 725451 w 756730"/>
              <a:gd name="connsiteY10" fmla="*/ 662195 h 853332"/>
              <a:gd name="connsiteX11" fmla="*/ 756729 w 756730"/>
              <a:gd name="connsiteY11" fmla="*/ 607629 h 853332"/>
              <a:gd name="connsiteX12" fmla="*/ 755702 w 756730"/>
              <a:gd name="connsiteY12" fmla="*/ 243820 h 853332"/>
            </a:gdLst>
            <a:ahLst/>
            <a:cxnLst/>
            <a:rect l="l" t="t" r="r" b="b"/>
            <a:pathLst>
              <a:path w="756730" h="853332">
                <a:moveTo>
                  <a:pt x="755702" y="243820"/>
                </a:moveTo>
                <a:cubicBezTo>
                  <a:pt x="755702" y="221331"/>
                  <a:pt x="743602" y="200555"/>
                  <a:pt x="724081" y="189368"/>
                </a:cubicBezTo>
                <a:lnTo>
                  <a:pt x="408673" y="8319"/>
                </a:lnTo>
                <a:cubicBezTo>
                  <a:pt x="389153" y="-2868"/>
                  <a:pt x="365180" y="-2753"/>
                  <a:pt x="345774" y="8548"/>
                </a:cubicBezTo>
                <a:lnTo>
                  <a:pt x="31279" y="191195"/>
                </a:lnTo>
                <a:cubicBezTo>
                  <a:pt x="11873" y="202496"/>
                  <a:pt x="-113" y="223272"/>
                  <a:pt x="1" y="245760"/>
                </a:cubicBezTo>
                <a:lnTo>
                  <a:pt x="914" y="609456"/>
                </a:lnTo>
                <a:cubicBezTo>
                  <a:pt x="914" y="631944"/>
                  <a:pt x="13014" y="652720"/>
                  <a:pt x="32535" y="663907"/>
                </a:cubicBezTo>
                <a:lnTo>
                  <a:pt x="348057" y="844956"/>
                </a:lnTo>
                <a:cubicBezTo>
                  <a:pt x="367578" y="856143"/>
                  <a:pt x="391550" y="856143"/>
                  <a:pt x="410956" y="844842"/>
                </a:cubicBezTo>
                <a:lnTo>
                  <a:pt x="725451" y="662195"/>
                </a:lnTo>
                <a:cubicBezTo>
                  <a:pt x="744857" y="650894"/>
                  <a:pt x="756843" y="630118"/>
                  <a:pt x="756729" y="607629"/>
                </a:cubicBezTo>
                <a:lnTo>
                  <a:pt x="755702" y="243820"/>
                </a:lnTo>
                <a:close/>
              </a:path>
            </a:pathLst>
          </a:custGeom>
          <a:solidFill>
            <a:schemeClr val="accent1"/>
          </a:solidFill>
          <a:ln w="1131"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6698750" y="3827093"/>
            <a:ext cx="344111" cy="333009"/>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2270" y="3261815"/>
            <a:ext cx="5402015" cy="1681937"/>
          </a:xfrm>
          <a:prstGeom prst="rect">
            <a:avLst/>
          </a:prstGeom>
          <a:noFill/>
          <a:ln>
            <a:noFill/>
          </a:ln>
        </p:spPr>
        <p:txBody>
          <a:bodyPr vert="horz" wrap="square" lIns="0" tIns="0" rIns="0" bIns="0" rtlCol="0" anchor="t"/>
          <a:lstStyle/>
          <a:p>
            <a:pPr algn="l">
              <a:lnSpc>
                <a:spcPct val="130000"/>
              </a:lnSpc>
            </a:pPr>
            <a:r>
              <a:rPr kumimoji="1" lang="en-US" altLang="zh-CN" sz="4200">
                <a:ln w="8890">
                  <a:noFill/>
                </a:ln>
                <a:solidFill>
                  <a:srgbClr val="262626">
                    <a:alpha val="100000"/>
                  </a:srgbClr>
                </a:solidFill>
                <a:latin typeface="Source Han Serif SC Regular"/>
                <a:ea typeface="Source Han Serif SC Regular"/>
                <a:cs typeface="Source Han Serif SC Regular"/>
              </a:rPr>
              <a:t>表检索增强技术</a:t>
            </a:r>
            <a:endParaRPr kumimoji="1" lang="zh-CN" altLang="en-US"/>
          </a:p>
        </p:txBody>
      </p:sp>
      <p:cxnSp>
        <p:nvCxnSpPr>
          <p:cNvPr id="13" name="标题 1"/>
          <p:cNvCxnSpPr/>
          <p:nvPr/>
        </p:nvCxnSpPr>
        <p:spPr>
          <a:xfrm>
            <a:off x="2608516" y="5476444"/>
            <a:ext cx="3429000" cy="0"/>
          </a:xfrm>
          <a:prstGeom prst="line">
            <a:avLst/>
          </a:prstGeom>
          <a:noFill/>
          <a:ln w="12700" cap="sq">
            <a:solidFill>
              <a:schemeClr val="bg1">
                <a:lumMod val="75000"/>
              </a:schemeClr>
            </a:solidFill>
            <a:prstDash val="dash"/>
            <a:miter/>
          </a:ln>
        </p:spPr>
      </p:cxnSp>
      <p:sp>
        <p:nvSpPr>
          <p:cNvPr id="14" name="标题 1"/>
          <p:cNvSpPr txBox="1"/>
          <p:nvPr/>
        </p:nvSpPr>
        <p:spPr>
          <a:xfrm>
            <a:off x="960061" y="5297370"/>
            <a:ext cx="1768406" cy="393829"/>
          </a:xfrm>
          <a:prstGeom prst="roundRect">
            <a:avLst>
              <a:gd name="adj" fmla="val 22777"/>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067878" y="2603792"/>
            <a:ext cx="829728" cy="280275"/>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accent1">
                  <a:alpha val="0"/>
                </a:schemeClr>
              </a:gs>
              <a:gs pos="100000">
                <a:schemeClr val="accent1">
                  <a:alpha val="50000"/>
                </a:schemeClr>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21570514">
            <a:off x="638191" y="726865"/>
            <a:ext cx="2323598" cy="562496"/>
          </a:xfrm>
          <a:prstGeom prst="round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1192756">
            <a:off x="640861" y="672153"/>
            <a:ext cx="2379472" cy="591671"/>
          </a:xfrm>
          <a:prstGeom prst="roundRect">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21192756">
            <a:off x="748941" y="1051585"/>
            <a:ext cx="80682" cy="80682"/>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361201">
            <a:off x="-41689" y="1050520"/>
            <a:ext cx="820987" cy="364103"/>
          </a:xfrm>
          <a:custGeom>
            <a:avLst/>
            <a:gdLst>
              <a:gd name="connsiteX0" fmla="*/ 820987 w 820987"/>
              <a:gd name="connsiteY0" fmla="*/ 0 h 364103"/>
              <a:gd name="connsiteX1" fmla="*/ 117602 w 820987"/>
              <a:gd name="connsiteY1" fmla="*/ 120580 h 364103"/>
              <a:gd name="connsiteX2" fmla="*/ 17119 w 820987"/>
              <a:gd name="connsiteY2" fmla="*/ 351692 h 364103"/>
              <a:gd name="connsiteX3" fmla="*/ 298473 w 820987"/>
              <a:gd name="connsiteY3" fmla="*/ 311499 h 364103"/>
              <a:gd name="connsiteX4" fmla="*/ 700407 w 820987"/>
              <a:gd name="connsiteY4" fmla="*/ 130628 h 364103"/>
            </a:gdLst>
            <a:ahLst/>
            <a:cxnLst/>
            <a:rect l="l" t="t" r="r" b="b"/>
            <a:pathLst>
              <a:path w="820987" h="364103">
                <a:moveTo>
                  <a:pt x="820987" y="0"/>
                </a:moveTo>
                <a:cubicBezTo>
                  <a:pt x="536283" y="30982"/>
                  <a:pt x="251580" y="61965"/>
                  <a:pt x="117602" y="120580"/>
                </a:cubicBezTo>
                <a:cubicBezTo>
                  <a:pt x="-16376" y="179195"/>
                  <a:pt x="-13026" y="319872"/>
                  <a:pt x="17119" y="351692"/>
                </a:cubicBezTo>
                <a:cubicBezTo>
                  <a:pt x="47264" y="383512"/>
                  <a:pt x="184592" y="348343"/>
                  <a:pt x="298473" y="311499"/>
                </a:cubicBezTo>
                <a:cubicBezTo>
                  <a:pt x="412354" y="274655"/>
                  <a:pt x="556380" y="202641"/>
                  <a:pt x="700407" y="130628"/>
                </a:cubicBezTo>
              </a:path>
            </a:pathLst>
          </a:custGeom>
          <a:noFill/>
          <a:ln w="19050" cap="sq">
            <a:solidFill>
              <a:schemeClr val="accent1">
                <a:lumMod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869600" y="1551022"/>
            <a:ext cx="2437622" cy="1744297"/>
          </a:xfrm>
          <a:prstGeom prst="rect">
            <a:avLst/>
          </a:prstGeom>
          <a:noFill/>
          <a:ln cap="sq">
            <a:noFill/>
          </a:ln>
          <a:effectLst/>
        </p:spPr>
        <p:txBody>
          <a:bodyPr vert="horz" wrap="square" lIns="0" tIns="0" rIns="0" bIns="0" rtlCol="0" anchor="b"/>
          <a:lstStyle/>
          <a:p>
            <a:pPr algn="r">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Part-</a:t>
            </a:r>
            <a:endParaRPr kumimoji="1" lang="zh-CN" altLang="en-US"/>
          </a:p>
        </p:txBody>
      </p:sp>
      <p:sp>
        <p:nvSpPr>
          <p:cNvPr id="22" name="标题 1"/>
          <p:cNvSpPr txBox="1"/>
          <p:nvPr/>
        </p:nvSpPr>
        <p:spPr>
          <a:xfrm>
            <a:off x="3404938" y="1130300"/>
            <a:ext cx="2108758" cy="2165019"/>
          </a:xfrm>
          <a:prstGeom prst="rect">
            <a:avLst/>
          </a:prstGeom>
          <a:noFill/>
          <a:ln cap="sq">
            <a:noFill/>
          </a:ln>
          <a:effectLst/>
        </p:spPr>
        <p:txBody>
          <a:bodyPr vert="horz" wrap="square" lIns="0" tIns="0" rIns="0" bIns="0" rtlCol="0" anchor="b"/>
          <a:lstStyle/>
          <a:p>
            <a:pPr algn="l">
              <a:lnSpc>
                <a:spcPct val="130000"/>
              </a:lnSpc>
            </a:pPr>
            <a:r>
              <a:rPr kumimoji="1" lang="en-US" altLang="zh-CN" sz="7200">
                <a:ln w="12700">
                  <a:noFill/>
                </a:ln>
                <a:solidFill>
                  <a:srgbClr val="0767FA">
                    <a:alpha val="100000"/>
                  </a:srgbClr>
                </a:solidFill>
                <a:latin typeface="Source Han Serif SC Regular"/>
                <a:ea typeface="Source Han Serif SC Regular"/>
                <a:cs typeface="Source Han Serif SC Regular"/>
              </a:rPr>
              <a:t>03</a:t>
            </a:r>
            <a:endParaRPr kumimoji="1" lang="zh-CN" altLang="en-US"/>
          </a:p>
        </p:txBody>
      </p:sp>
      <p:sp>
        <p:nvSpPr>
          <p:cNvPr id="23" name="标题 1"/>
          <p:cNvSpPr txBox="1"/>
          <p:nvPr/>
        </p:nvSpPr>
        <p:spPr>
          <a:xfrm>
            <a:off x="10421856" y="5130428"/>
            <a:ext cx="986589" cy="986589"/>
          </a:xfrm>
          <a:prstGeom prst="ellipse">
            <a:avLst/>
          </a:prstGeom>
          <a:solidFill>
            <a:schemeClr val="bg1">
              <a:alpha val="40000"/>
            </a:schemeClr>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a:off x="10774705" y="5438484"/>
            <a:ext cx="429752" cy="370476"/>
          </a:xfrm>
          <a:prstGeom prst="triangle">
            <a:avLst/>
          </a:prstGeom>
          <a:solidFill>
            <a:schemeClr val="accent2"/>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767FA"/>
      </a:accent1>
      <a:accent2>
        <a:srgbClr val="00B0F0"/>
      </a:accent2>
      <a:accent3>
        <a:srgbClr val="0767FA"/>
      </a:accent3>
      <a:accent4>
        <a:srgbClr val="00B0F0"/>
      </a:accent4>
      <a:accent5>
        <a:srgbClr val="0767FA"/>
      </a:accent5>
      <a:accent6>
        <a:srgbClr val="00B0F0"/>
      </a:accent6>
      <a:hlink>
        <a:srgbClr val="FC5505"/>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0767FA"/>
      </a:accent1>
      <a:accent2>
        <a:srgbClr val="00B0F0"/>
      </a:accent2>
      <a:accent3>
        <a:srgbClr val="0767FA"/>
      </a:accent3>
      <a:accent4>
        <a:srgbClr val="00B0F0"/>
      </a:accent4>
      <a:accent5>
        <a:srgbClr val="0767FA"/>
      </a:accent5>
      <a:accent6>
        <a:srgbClr val="00B0F0"/>
      </a:accent6>
      <a:hlink>
        <a:srgbClr val="FC5505"/>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778495"/>
      </a:dk2>
      <a:lt2>
        <a:srgbClr val="F0F0F0"/>
      </a:lt2>
      <a:accent1>
        <a:srgbClr val="0767FA"/>
      </a:accent1>
      <a:accent2>
        <a:srgbClr val="00B0F0"/>
      </a:accent2>
      <a:accent3>
        <a:srgbClr val="0767FA"/>
      </a:accent3>
      <a:accent4>
        <a:srgbClr val="00B0F0"/>
      </a:accent4>
      <a:accent5>
        <a:srgbClr val="0767FA"/>
      </a:accent5>
      <a:accent6>
        <a:srgbClr val="00B0F0"/>
      </a:accent6>
      <a:hlink>
        <a:srgbClr val="FC5505"/>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778495"/>
      </a:dk2>
      <a:lt2>
        <a:srgbClr val="F0F0F0"/>
      </a:lt2>
      <a:accent1>
        <a:srgbClr val="0767FA"/>
      </a:accent1>
      <a:accent2>
        <a:srgbClr val="00B0F0"/>
      </a:accent2>
      <a:accent3>
        <a:srgbClr val="0767FA"/>
      </a:accent3>
      <a:accent4>
        <a:srgbClr val="00B0F0"/>
      </a:accent4>
      <a:accent5>
        <a:srgbClr val="0767FA"/>
      </a:accent5>
      <a:accent6>
        <a:srgbClr val="00B0F0"/>
      </a:accent6>
      <a:hlink>
        <a:srgbClr val="FC5505"/>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3938</Words>
  <Application>WPS 演示</Application>
  <PresentationFormat/>
  <Paragraphs>209</Paragraphs>
  <Slides>21</Slides>
  <Notes>0</Notes>
  <HiddenSlides>0</HiddenSlides>
  <MMClips>0</MMClips>
  <ScaleCrop>false</ScaleCrop>
  <HeadingPairs>
    <vt:vector size="6" baseType="variant">
      <vt:variant>
        <vt:lpstr>已用的字体</vt:lpstr>
      </vt:variant>
      <vt:variant>
        <vt:i4>21</vt:i4>
      </vt:variant>
      <vt:variant>
        <vt:lpstr>主题</vt:lpstr>
      </vt:variant>
      <vt:variant>
        <vt:i4>4</vt:i4>
      </vt:variant>
      <vt:variant>
        <vt:lpstr>幻灯片标题</vt:lpstr>
      </vt:variant>
      <vt:variant>
        <vt:i4>21</vt:i4>
      </vt:variant>
    </vt:vector>
  </HeadingPairs>
  <TitlesOfParts>
    <vt:vector size="46" baseType="lpstr">
      <vt:lpstr>Arial</vt:lpstr>
      <vt:lpstr>宋体</vt:lpstr>
      <vt:lpstr>Wingdings</vt:lpstr>
      <vt:lpstr>Source Han Serif SC Regular</vt:lpstr>
      <vt:lpstr>Thonburi</vt:lpstr>
      <vt:lpstr>OPPOSans H</vt:lpstr>
      <vt:lpstr>Source Han Sans CN Bold Bold</vt:lpstr>
      <vt:lpstr>Source Han Sans CN Normal</vt:lpstr>
      <vt:lpstr>等线</vt:lpstr>
      <vt:lpstr>汉仪中等线KW</vt:lpstr>
      <vt:lpstr>宋体</vt:lpstr>
      <vt:lpstr>汉仪书宋二KW</vt:lpstr>
      <vt:lpstr>微软雅黑</vt:lpstr>
      <vt:lpstr>汉仪旗黑</vt:lpstr>
      <vt:lpstr>Arial Unicode MS</vt:lpstr>
      <vt:lpstr>Calibri</vt:lpstr>
      <vt:lpstr>Helvetica Neue</vt:lpstr>
      <vt:lpstr>Source Han Sans CN Bold Bold</vt:lpstr>
      <vt:lpstr>Source Han Sans CN Normal</vt:lpstr>
      <vt:lpstr>Source Han Serif SC Regular</vt:lpstr>
      <vt:lpstr>苹方-简</vt:lpstr>
      <vt:lpstr>Office 主题​​</vt:lpstr>
      <vt:lpstr>1_Office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清欢渡。</cp:lastModifiedBy>
  <cp:revision>8</cp:revision>
  <dcterms:created xsi:type="dcterms:W3CDTF">2025-07-04T13:22:40Z</dcterms:created>
  <dcterms:modified xsi:type="dcterms:W3CDTF">2025-07-04T13:22:40Z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38629A8F097BD7A36B4E656898574650_42</vt:lpwstr>
  </property>
  <property fmtid="{D5CDD505-2E9C-101B-9397-08002B2CF9AE}" pid="3" name="KSOProductBuildVer">
    <vt:lpwstr>2052-7.5.1.8994</vt:lpwstr>
  </property>
</Properties>
</file>